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5143500" cy="9144000"/>
  <p:embeddedFontLst>
    <p:embeddedFont>
      <p:font typeface="Arial Black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V57HmpYdjZSERNJR6Sue1XGKX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ArialBlack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A4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cap="flat" cmpd="sng" w="12700">
            <a:solidFill>
              <a:srgbClr val="F5A6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548640" y="1097280"/>
            <a:ext cx="804672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 Black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How will you be graded?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48640" y="2286000"/>
            <a:ext cx="8046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ABBCC"/>
              </a:buClr>
              <a:buSzPts val="2200"/>
              <a:buFont typeface="Calibri"/>
              <a:buNone/>
            </a:pPr>
            <a:r>
              <a:rPr b="0" i="1" lang="en-US" sz="2200" u="none" cap="none" strike="noStrike">
                <a:solidFill>
                  <a:srgbClr val="AABBCC"/>
                </a:solidFill>
                <a:latin typeface="Calibri"/>
                <a:ea typeface="Calibri"/>
                <a:cs typeface="Calibri"/>
                <a:sym typeface="Calibri"/>
              </a:rPr>
              <a:t>Who's Your Idol? Project  —  J4B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502920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2D6FA8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1"/>
          <p:cNvSpPr/>
          <p:nvPr/>
        </p:nvSpPr>
        <p:spPr>
          <a:xfrm>
            <a:off x="502920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Communication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1764792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1A7A3C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1764792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Collaboration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3026664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9B7A00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"/>
          <p:cNvSpPr/>
          <p:nvPr/>
        </p:nvSpPr>
        <p:spPr>
          <a:xfrm>
            <a:off x="3026664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Creativity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4288536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9B1C2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"/>
          <p:cNvSpPr/>
          <p:nvPr/>
        </p:nvSpPr>
        <p:spPr>
          <a:xfrm>
            <a:off x="4288536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Critical Thinking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5550408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8B4A00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1"/>
          <p:cNvSpPr/>
          <p:nvPr/>
        </p:nvSpPr>
        <p:spPr>
          <a:xfrm>
            <a:off x="5550408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Language Use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6812280" y="3017520"/>
            <a:ext cx="1188720" cy="502920"/>
          </a:xfrm>
          <a:prstGeom prst="roundRect">
            <a:avLst>
              <a:gd fmla="val 18182" name="adj"/>
            </a:avLst>
          </a:prstGeom>
          <a:solidFill>
            <a:srgbClr val="5B2D8E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1"/>
          <p:cNvSpPr/>
          <p:nvPr/>
        </p:nvSpPr>
        <p:spPr>
          <a:xfrm>
            <a:off x="6812280" y="3017520"/>
            <a:ext cx="1188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Reflection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548640" y="3931920"/>
            <a:ext cx="80467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ABBC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AABBCC"/>
                </a:solidFill>
                <a:latin typeface="Calibri"/>
                <a:ea typeface="Calibri"/>
                <a:cs typeface="Calibri"/>
                <a:sym typeface="Calibri"/>
              </a:rPr>
              <a:t>Each criterion: 1–5 points  |  Total: 30 points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5A623"/>
          </a:solidFill>
          <a:ln cap="flat" cmpd="sng" w="12700">
            <a:solidFill>
              <a:srgbClr val="F5A6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A4A"/>
          </a:solidFill>
          <a:ln cap="flat" cmpd="sng" w="12700">
            <a:solidFill>
              <a:srgbClr val="1A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274320" y="0"/>
            <a:ext cx="8595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Your Rubric — 6 Criteria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182880" y="777240"/>
            <a:ext cx="2743200" cy="1828800"/>
          </a:xfrm>
          <a:prstGeom prst="rect">
            <a:avLst/>
          </a:prstGeom>
          <a:solidFill>
            <a:srgbClr val="D6E4F0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182880" y="777240"/>
            <a:ext cx="109728" cy="1828800"/>
          </a:xfrm>
          <a:prstGeom prst="rect">
            <a:avLst/>
          </a:prstGeom>
          <a:solidFill>
            <a:srgbClr val="2D6FA8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6FA8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2D6FA8"/>
                </a:solidFill>
                <a:latin typeface="Arial Black"/>
                <a:ea typeface="Arial Black"/>
                <a:cs typeface="Arial Black"/>
                <a:sym typeface="Arial Black"/>
              </a:rPr>
              <a:t>🗣️  Communication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365760" y="13716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"Did I share my ideas?"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384048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384048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777240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777240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1170432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1170432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1563624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2D6FA8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1563624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1956816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2D6FA8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1956816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3108960" y="777240"/>
            <a:ext cx="2743200" cy="1828800"/>
          </a:xfrm>
          <a:prstGeom prst="rect">
            <a:avLst/>
          </a:prstGeom>
          <a:solidFill>
            <a:srgbClr val="D4EDDA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3108960" y="777240"/>
            <a:ext cx="109728" cy="1828800"/>
          </a:xfrm>
          <a:prstGeom prst="rect">
            <a:avLst/>
          </a:prstGeom>
          <a:solidFill>
            <a:srgbClr val="1A7A3C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3291840" y="86868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7A3C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1A7A3C"/>
                </a:solidFill>
                <a:latin typeface="Arial Black"/>
                <a:ea typeface="Arial Black"/>
                <a:cs typeface="Arial Black"/>
                <a:sym typeface="Arial Black"/>
              </a:rPr>
              <a:t>🤝  Collaboration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3291840" y="13716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"Did I work well with my group?"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3310128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3310128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3703320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3703320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/>
          <p:nvPr/>
        </p:nvSpPr>
        <p:spPr>
          <a:xfrm>
            <a:off x="4096512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4096512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4489704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1A7A3C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4489704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4882896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1A7A3C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4882896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6035040" y="777240"/>
            <a:ext cx="2743200" cy="1828800"/>
          </a:xfrm>
          <a:prstGeom prst="rect">
            <a:avLst/>
          </a:prstGeom>
          <a:solidFill>
            <a:srgbClr val="FFF3CD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35040" y="777240"/>
            <a:ext cx="109728" cy="1828800"/>
          </a:xfrm>
          <a:prstGeom prst="rect">
            <a:avLst/>
          </a:prstGeom>
          <a:solidFill>
            <a:srgbClr val="9B7A00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6217920" y="86868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B7A00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9B7A00"/>
                </a:solidFill>
                <a:latin typeface="Arial Black"/>
                <a:ea typeface="Arial Black"/>
                <a:cs typeface="Arial Black"/>
                <a:sym typeface="Arial Black"/>
              </a:rPr>
              <a:t>🎨  Creativity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6217920" y="13716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"Is our poster interesting &amp; original?"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6236208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6236208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6629400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6629400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7022592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022592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7415784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9B7A00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7415784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2"/>
          <p:cNvSpPr/>
          <p:nvPr/>
        </p:nvSpPr>
        <p:spPr>
          <a:xfrm>
            <a:off x="7808976" y="214884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9B7A00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7808976" y="214884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/>
          <p:nvPr/>
        </p:nvSpPr>
        <p:spPr>
          <a:xfrm>
            <a:off x="182880" y="2743200"/>
            <a:ext cx="2743200" cy="1828800"/>
          </a:xfrm>
          <a:prstGeom prst="rect">
            <a:avLst/>
          </a:prstGeom>
          <a:solidFill>
            <a:srgbClr val="F8D7D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2"/>
          <p:cNvSpPr/>
          <p:nvPr/>
        </p:nvSpPr>
        <p:spPr>
          <a:xfrm>
            <a:off x="182880" y="2743200"/>
            <a:ext cx="109728" cy="1828800"/>
          </a:xfrm>
          <a:prstGeom prst="rect">
            <a:avLst/>
          </a:prstGeom>
          <a:solidFill>
            <a:srgbClr val="9B1C2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"/>
          <p:cNvSpPr/>
          <p:nvPr/>
        </p:nvSpPr>
        <p:spPr>
          <a:xfrm>
            <a:off x="365760" y="283464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B1C2A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9B1C2A"/>
                </a:solidFill>
                <a:latin typeface="Arial Black"/>
                <a:ea typeface="Arial Black"/>
                <a:cs typeface="Arial Black"/>
                <a:sym typeface="Arial Black"/>
              </a:rPr>
              <a:t>🧠  Critical Thinking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2"/>
          <p:cNvSpPr/>
          <p:nvPr/>
        </p:nvSpPr>
        <p:spPr>
          <a:xfrm>
            <a:off x="365760" y="333756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"Did I solve problems?"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384048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"/>
          <p:cNvSpPr/>
          <p:nvPr/>
        </p:nvSpPr>
        <p:spPr>
          <a:xfrm>
            <a:off x="384048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777240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"/>
          <p:cNvSpPr/>
          <p:nvPr/>
        </p:nvSpPr>
        <p:spPr>
          <a:xfrm>
            <a:off x="777240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1170432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/>
          <p:nvPr/>
        </p:nvSpPr>
        <p:spPr>
          <a:xfrm>
            <a:off x="1170432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1563624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9B1C2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1563624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1956816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9B1C2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"/>
          <p:cNvSpPr/>
          <p:nvPr/>
        </p:nvSpPr>
        <p:spPr>
          <a:xfrm>
            <a:off x="1956816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3108960" y="2743200"/>
            <a:ext cx="2743200" cy="1828800"/>
          </a:xfrm>
          <a:prstGeom prst="rect">
            <a:avLst/>
          </a:prstGeom>
          <a:solidFill>
            <a:srgbClr val="FFE5CC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3108960" y="2743200"/>
            <a:ext cx="109728" cy="1828800"/>
          </a:xfrm>
          <a:prstGeom prst="rect">
            <a:avLst/>
          </a:prstGeom>
          <a:solidFill>
            <a:srgbClr val="8B4A00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"/>
          <p:cNvSpPr/>
          <p:nvPr/>
        </p:nvSpPr>
        <p:spPr>
          <a:xfrm>
            <a:off x="3291840" y="283464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A00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8B4A00"/>
                </a:solidFill>
                <a:latin typeface="Arial Black"/>
                <a:ea typeface="Arial Black"/>
                <a:cs typeface="Arial Black"/>
                <a:sym typeface="Arial Black"/>
              </a:rPr>
              <a:t>💬  Language Use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3291840" y="333756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"Did I use good English?"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3310128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3310128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3703320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3703320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4096512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4096512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4489704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8B4A00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4489704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4882896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8B4A00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4882896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6035040" y="2743200"/>
            <a:ext cx="2743200" cy="1828800"/>
          </a:xfrm>
          <a:prstGeom prst="rect">
            <a:avLst/>
          </a:prstGeom>
          <a:solidFill>
            <a:srgbClr val="E2D9F3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"/>
          <p:cNvSpPr/>
          <p:nvPr/>
        </p:nvSpPr>
        <p:spPr>
          <a:xfrm>
            <a:off x="6035040" y="2743200"/>
            <a:ext cx="109728" cy="1828800"/>
          </a:xfrm>
          <a:prstGeom prst="rect">
            <a:avLst/>
          </a:prstGeom>
          <a:solidFill>
            <a:srgbClr val="5B2D8E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6217920" y="283464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2D8E"/>
              </a:buClr>
              <a:buSzPts val="1400"/>
              <a:buFont typeface="Arial Black"/>
              <a:buNone/>
            </a:pPr>
            <a:r>
              <a:rPr b="1" i="0" lang="en-US" sz="1400" u="none" cap="none" strike="noStrike">
                <a:solidFill>
                  <a:srgbClr val="5B2D8E"/>
                </a:solidFill>
                <a:latin typeface="Arial Black"/>
                <a:ea typeface="Arial Black"/>
                <a:cs typeface="Arial Black"/>
                <a:sym typeface="Arial Black"/>
              </a:rPr>
              <a:t>🪞  Reflection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6217920" y="333756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"Can I think about what I did?"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6236208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"/>
          <p:cNvSpPr/>
          <p:nvPr/>
        </p:nvSpPr>
        <p:spPr>
          <a:xfrm>
            <a:off x="6236208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6629400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6629400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7022592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DDDDDD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7022592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7415784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5B2D8E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7415784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7808976" y="4114800"/>
            <a:ext cx="320040" cy="256032"/>
          </a:xfrm>
          <a:prstGeom prst="roundRect">
            <a:avLst>
              <a:gd fmla="val 17857" name="adj"/>
            </a:avLst>
          </a:prstGeom>
          <a:solidFill>
            <a:srgbClr val="5B2D8E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7808976" y="4114800"/>
            <a:ext cx="320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FA8"/>
          </a:solidFill>
          <a:ln cap="flat" cmpd="sng" w="12700">
            <a:solidFill>
              <a:srgbClr val="2D6F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🗣️  Communication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"Did I share my ideas?"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3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3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did not share any ideas.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3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shared a little.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3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3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shared my ideas most of the time.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3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3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shared my ideas clearly.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3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3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helped lead the group and shared lots of ideas.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7A3C"/>
          </a:solidFill>
          <a:ln cap="flat" cmpd="sng" w="12700">
            <a:solidFill>
              <a:srgbClr val="1A7A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🤝  Collaboration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"Did I work well with my group?"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4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4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4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worked alone.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4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4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4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4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worked with my group sometimes.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4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4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4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4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4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usually worked well with my group.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4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4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4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4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4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always worked well with my group.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4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4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4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4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helped my group work together and solve problems.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9B7A00"/>
          </a:solidFill>
          <a:ln cap="flat" cmpd="sng" w="12700">
            <a:solidFill>
              <a:srgbClr val="9B7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5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🎨  Creativity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5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"Is our poster interesting and original?"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5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5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5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5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5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Our poster is not finished or interesting.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5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5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5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Our poster is a little interesting.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5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5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5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5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Our poster is OK and has some good ideas.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5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5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5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5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5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Our poster looks good and has original ideas.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5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5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5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5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Our poster is creative, original, and really interesting.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9B1C2A"/>
          </a:solidFill>
          <a:ln cap="flat" cmpd="sng" w="12700">
            <a:solidFill>
              <a:srgbClr val="9B1C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6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🧠  Critical Thinking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6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"Did I solve problems and make decisions?"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6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6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6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6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6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could not solve any problems.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6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6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6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6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6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needed a lot of help to solve problems.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6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6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6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6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6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solved most problems with a little help.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6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6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6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6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6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solved problems mostly by myself.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6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6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6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6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6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solved problems by myself and helped others too.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7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5B2D8E"/>
          </a:solidFill>
          <a:ln cap="flat" cmpd="sng" w="12700">
            <a:solidFill>
              <a:srgbClr val="5B2D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7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🪞  Reflection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7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"Can I think about what I did?"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7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7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7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7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7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could not think about what I did.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7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7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7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7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thought a little about what I did.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7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7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7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7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can say what I did well and what was hard.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7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7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7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7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can clearly say what I did well and what I want to improve.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7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7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7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thought carefully and honestly about everything I did.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8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8B4A00"/>
          </a:solidFill>
          <a:ln cap="flat" cmpd="sng" w="12700">
            <a:solidFill>
              <a:srgbClr val="8B4A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8"/>
          <p:cNvSpPr/>
          <p:nvPr/>
        </p:nvSpPr>
        <p:spPr>
          <a:xfrm>
            <a:off x="274320" y="0"/>
            <a:ext cx="5486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💬  Language Use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8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DDDDDD"/>
                </a:solidFill>
                <a:latin typeface="Calibri"/>
                <a:ea typeface="Calibri"/>
                <a:cs typeface="Calibri"/>
                <a:sym typeface="Calibri"/>
              </a:rPr>
              <a:t>"Did I use good English?"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8"/>
          <p:cNvSpPr/>
          <p:nvPr/>
        </p:nvSpPr>
        <p:spPr>
          <a:xfrm>
            <a:off x="137160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8"/>
          <p:cNvSpPr/>
          <p:nvPr/>
        </p:nvSpPr>
        <p:spPr>
          <a:xfrm>
            <a:off x="137160" y="960120"/>
            <a:ext cx="1664208" cy="502920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8"/>
          <p:cNvSpPr/>
          <p:nvPr/>
        </p:nvSpPr>
        <p:spPr>
          <a:xfrm>
            <a:off x="137160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8"/>
          <p:cNvSpPr/>
          <p:nvPr/>
        </p:nvSpPr>
        <p:spPr>
          <a:xfrm>
            <a:off x="640080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Beginning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8"/>
          <p:cNvSpPr/>
          <p:nvPr/>
        </p:nvSpPr>
        <p:spPr>
          <a:xfrm>
            <a:off x="228600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did not use English to talk or write about my idol.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8"/>
          <p:cNvSpPr/>
          <p:nvPr/>
        </p:nvSpPr>
        <p:spPr>
          <a:xfrm>
            <a:off x="1856232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8"/>
          <p:cNvSpPr/>
          <p:nvPr/>
        </p:nvSpPr>
        <p:spPr>
          <a:xfrm>
            <a:off x="1856232" y="960120"/>
            <a:ext cx="1664208" cy="502920"/>
          </a:xfrm>
          <a:prstGeom prst="rect">
            <a:avLst/>
          </a:prstGeom>
          <a:solidFill>
            <a:srgbClr val="E67E22"/>
          </a:solidFill>
          <a:ln cap="flat" cmpd="sng" w="12700">
            <a:solidFill>
              <a:srgbClr val="E67E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8"/>
          <p:cNvSpPr/>
          <p:nvPr/>
        </p:nvSpPr>
        <p:spPr>
          <a:xfrm>
            <a:off x="1856232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8"/>
          <p:cNvSpPr/>
          <p:nvPr/>
        </p:nvSpPr>
        <p:spPr>
          <a:xfrm>
            <a:off x="2359152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Developing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8"/>
          <p:cNvSpPr/>
          <p:nvPr/>
        </p:nvSpPr>
        <p:spPr>
          <a:xfrm>
            <a:off x="1947672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tried to use English but made many mistakes.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8"/>
          <p:cNvSpPr/>
          <p:nvPr/>
        </p:nvSpPr>
        <p:spPr>
          <a:xfrm>
            <a:off x="3575304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8"/>
          <p:cNvSpPr/>
          <p:nvPr/>
        </p:nvSpPr>
        <p:spPr>
          <a:xfrm>
            <a:off x="3575304" y="960120"/>
            <a:ext cx="1664208" cy="502920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8"/>
          <p:cNvSpPr/>
          <p:nvPr/>
        </p:nvSpPr>
        <p:spPr>
          <a:xfrm>
            <a:off x="3575304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8"/>
          <p:cNvSpPr/>
          <p:nvPr/>
        </p:nvSpPr>
        <p:spPr>
          <a:xfrm>
            <a:off x="4078224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Satisfactory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8"/>
          <p:cNvSpPr/>
          <p:nvPr/>
        </p:nvSpPr>
        <p:spPr>
          <a:xfrm>
            <a:off x="3666744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used English to describe my idol. I tried to use past tense.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8"/>
          <p:cNvSpPr/>
          <p:nvPr/>
        </p:nvSpPr>
        <p:spPr>
          <a:xfrm>
            <a:off x="5294376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8"/>
          <p:cNvSpPr/>
          <p:nvPr/>
        </p:nvSpPr>
        <p:spPr>
          <a:xfrm>
            <a:off x="5294376" y="960120"/>
            <a:ext cx="1664208" cy="502920"/>
          </a:xfrm>
          <a:prstGeom prst="rect">
            <a:avLst/>
          </a:prstGeom>
          <a:solidFill>
            <a:srgbClr val="2980B9"/>
          </a:solidFill>
          <a:ln cap="flat" cmpd="sng" w="12700">
            <a:solidFill>
              <a:srgbClr val="2980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8"/>
          <p:cNvSpPr/>
          <p:nvPr/>
        </p:nvSpPr>
        <p:spPr>
          <a:xfrm>
            <a:off x="5294376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8"/>
          <p:cNvSpPr/>
          <p:nvPr/>
        </p:nvSpPr>
        <p:spPr>
          <a:xfrm>
            <a:off x="5797296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Effective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8"/>
          <p:cNvSpPr/>
          <p:nvPr/>
        </p:nvSpPr>
        <p:spPr>
          <a:xfrm>
            <a:off x="5385816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used past tense and good vocabulary correctly most of the time.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8"/>
          <p:cNvSpPr/>
          <p:nvPr/>
        </p:nvSpPr>
        <p:spPr>
          <a:xfrm>
            <a:off x="7013448" y="960120"/>
            <a:ext cx="1664208" cy="39319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8"/>
          <p:cNvSpPr/>
          <p:nvPr/>
        </p:nvSpPr>
        <p:spPr>
          <a:xfrm>
            <a:off x="7013448" y="960120"/>
            <a:ext cx="1664208" cy="502920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8"/>
          <p:cNvSpPr/>
          <p:nvPr/>
        </p:nvSpPr>
        <p:spPr>
          <a:xfrm>
            <a:off x="7013448" y="960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8"/>
          <p:cNvSpPr/>
          <p:nvPr/>
        </p:nvSpPr>
        <p:spPr>
          <a:xfrm>
            <a:off x="7516368" y="960120"/>
            <a:ext cx="1161288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 – Exceptional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8"/>
          <p:cNvSpPr/>
          <p:nvPr/>
        </p:nvSpPr>
        <p:spPr>
          <a:xfrm>
            <a:off x="7104888" y="1554480"/>
            <a:ext cx="1481328" cy="324612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 used past tense, passive voice, and time expressions correctly and clearly.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2026-04-17T15:06:12Z</dcterms:created>
  <dc:creator>PptxGenJS</dc:creator>
</cp:coreProperties>
</file>