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hart2.xml" ContentType="application/vnd.openxmlformats-officedocument.drawingml.chart+xml"/>
  <Override PartName="/ppt/charts/colors2.xml" ContentType="application/vnd.ms-office.chartcolorstyl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23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12192000"/>
  <p:extLst>
    <p:ext uri="{521415D9-36F7-43E2-AB2F-B90AF26B5E84}">
      <p14:sectionLst xmlns:p14="http://schemas.microsoft.com/office/powerpoint/2010/main">
        <p14:section name="Core lesson" id="{6B1E2A10-7C01-4D5A-9E01-0000000000C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45" Type="http://schemas.openxmlformats.org/officeDocument/2006/relationships/presProps" Target="presProps.xml"/>
</Relationships>
</file>

<file path=ppt/charts/_rels/chart1.xml.rels><?xml version="1.0" encoding="UTF-8"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
</Relationships>
</file>

<file path=ppt/charts/_rels/chart2.xml.rels><?xml version="1.0" encoding="UTF-8"?>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Hùng</c:v>
                </c:pt>
              </c:strCache>
            </c:strRef>
          </c:tx>
          <c:spPr>
            <a:solidFill>
              <a:srgbClr val="E1553B"/>
            </a:solidFill>
            <a:ln w="0">
              <a:noFill/>
            </a:ln>
          </c:spPr>
          <c:invertIfNegative val="0"/>
          <c:dLbls>
            <c:numFmt formatCode="#,##0" sourceLinked="0"/>
            <c:txPr>
              <a:bodyPr wrap="square"/>
              <a:lstStyle/>
              <a:p>
                <a:pPr>
                  <a:defRPr sz="1100" b="1" u="none" strike="noStrike">
                    <a:solidFill>
                      <a:srgbClr val="1E2C4F"/>
                    </a:solidFill>
                    <a:uFillTx/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</c:ser>
        <c:gapWidth val="40"/>
        <c:overlap val="0"/>
        <c:axId val="8268786"/>
        <c:axId val="30762131"/>
      </c:barChart>
      <c:catAx>
        <c:axId val="826878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sz="1000" b="0" u="none" strike="noStrike">
                <a:solidFill>
                  <a:srgbClr val="6B7280"/>
                </a:solidFill>
                <a:uFillTx/>
                <a:latin typeface="Calibri"/>
              </a:defRPr>
            </a:pPr>
          </a:p>
        </c:txPr>
        <c:crossAx val="30762131"/>
        <c:crosses val="autoZero"/>
        <c:auto val="1"/>
        <c:lblAlgn val="ctr"/>
        <c:lblOffset val="100"/>
        <c:noMultiLvlLbl val="0"/>
      </c:catAx>
      <c:valAx>
        <c:axId val="30762131"/>
        <c:scaling>
          <c:orientation val="minMax"/>
          <c:max val="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uFillTx/>
                <a:latin typeface="Arial"/>
              </a:defRPr>
            </a:pPr>
          </a:p>
        </c:txPr>
        <c:crossAx val="8268786"/>
        <c:crossBetween val="between"/>
      </c:valAx>
      <c:spPr>
        <a:noFill/>
        <a:ln w="0">
          <a:noFill/>
        </a:ln>
      </c:spPr>
    </c:plotArea>
    <c:plotVisOnly val="1"/>
    <c:dispBlanksAs val="span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Đức</c:v>
                </c:pt>
              </c:strCache>
            </c:strRef>
          </c:tx>
          <c:spPr>
            <a:solidFill>
              <a:srgbClr val="12917C"/>
            </a:solidFill>
            <a:ln w="0">
              <a:noFill/>
            </a:ln>
          </c:spPr>
          <c:invertIfNegative val="0"/>
          <c:dLbls>
            <c:numFmt formatCode="#,##0" sourceLinked="0"/>
            <c:txPr>
              <a:bodyPr wrap="square"/>
              <a:lstStyle/>
              <a:p>
                <a:pPr>
                  <a:defRPr sz="1100" b="1" u="none" strike="noStrike">
                    <a:solidFill>
                      <a:srgbClr val="1E2C4F"/>
                    </a:solidFill>
                    <a:uFillTx/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gapWidth val="40"/>
        <c:overlap val="0"/>
        <c:axId val="38893162"/>
        <c:axId val="5043380"/>
      </c:barChart>
      <c:catAx>
        <c:axId val="3889316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sz="1000" b="0" u="none" strike="noStrike">
                <a:solidFill>
                  <a:srgbClr val="6B7280"/>
                </a:solidFill>
                <a:uFillTx/>
                <a:latin typeface="Calibri"/>
              </a:defRPr>
            </a:pPr>
          </a:p>
        </c:txPr>
        <c:crossAx val="5043380"/>
        <c:crosses val="autoZero"/>
        <c:auto val="1"/>
        <c:lblAlgn val="ctr"/>
        <c:lblOffset val="100"/>
        <c:noMultiLvlLbl val="0"/>
      </c:catAx>
      <c:valAx>
        <c:axId val="5043380"/>
        <c:scaling>
          <c:orientation val="minMax"/>
          <c:max val="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uFillTx/>
                <a:latin typeface="Arial"/>
              </a:defRPr>
            </a:pPr>
          </a:p>
        </c:txPr>
        <c:crossAx val="38893162"/>
        <c:crossBetween val="between"/>
      </c:valAx>
      <c:spPr>
        <a:noFill/>
        <a:ln w="0">
          <a:noFill/>
        </a:ln>
      </c:spPr>
    </c:plotArea>
    <c:plotVisOnly val="1"/>
    <c:dispBlanksAs val="span"/>
  </c:chart>
  <c:spPr>
    <a:noFill/>
    <a:ln w="0">
      <a:noFill/>
    </a:ln>
  </c:sp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the title text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E2C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9509760" y="3657600"/>
            <a:ext cx="1874160" cy="187416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1"/>
          <p:cNvSpPr/>
          <p:nvPr/>
        </p:nvSpPr>
        <p:spPr>
          <a:xfrm>
            <a:off x="9902880" y="4050720"/>
            <a:ext cx="1087920" cy="1087920"/>
          </a:xfrm>
          <a:prstGeom prst="ellipse">
            <a:avLst/>
          </a:prstGeom>
          <a:solidFill>
            <a:srgbClr val="1E2C4F"/>
          </a:solidFill>
          <a:ln w="317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2"/>
          <p:cNvSpPr/>
          <p:nvPr/>
        </p:nvSpPr>
        <p:spPr>
          <a:xfrm>
            <a:off x="10305360" y="4453200"/>
            <a:ext cx="282960" cy="28296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3"/>
          <p:cNvSpPr/>
          <p:nvPr/>
        </p:nvSpPr>
        <p:spPr>
          <a:xfrm>
            <a:off x="640080" y="1737360"/>
            <a:ext cx="877788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98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Measures of Center</a:t>
            </a:r>
            <a:endParaRPr lang="en-US" sz="5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8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E1553B"/>
                </a:solidFill>
                <a:effectLst/>
                <a:uFillTx/>
                <a:latin typeface="Cambria"/>
                <a:ea typeface="Cambria"/>
              </a:rPr>
              <a:t>and Spread</a:t>
            </a:r>
            <a:endParaRPr lang="en-US" sz="5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4"/>
          <p:cNvSpPr/>
          <p:nvPr/>
        </p:nvSpPr>
        <p:spPr>
          <a:xfrm>
            <a:off x="658080" y="3611880"/>
            <a:ext cx="2834640" cy="360"/>
          </a:xfrm>
          <a:prstGeom prst="line">
            <a:avLst/>
          </a:prstGeom>
          <a:ln w="38100">
            <a:solidFill>
              <a:srgbClr val="E8A31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5"/>
          <p:cNvSpPr/>
          <p:nvPr/>
        </p:nvSpPr>
        <p:spPr>
          <a:xfrm>
            <a:off x="640080" y="3886200"/>
            <a:ext cx="8229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C9D2E2"/>
                </a:solidFill>
                <a:effectLst/>
                <a:uFillTx/>
                <a:latin typeface="Calibri"/>
                <a:ea typeface="Calibri"/>
              </a:rPr>
              <a:t>Lesson 36-1  ·  adapted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C9D2E2"/>
                </a:solidFill>
                <a:effectLst/>
                <a:uFillTx/>
                <a:latin typeface="Calibri"/>
                <a:ea typeface="Calibri"/>
              </a:rPr>
              <a:t>Mean, Median, Mode, and MAD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6"/>
          <p:cNvSpPr/>
          <p:nvPr/>
        </p:nvSpPr>
        <p:spPr>
          <a:xfrm>
            <a:off x="640080" y="5212080"/>
            <a:ext cx="87778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9FB0C9"/>
                </a:solidFill>
                <a:effectLst/>
                <a:uFillTx/>
                <a:latin typeface="Calibri"/>
                <a:ea typeface="Calibri"/>
              </a:rPr>
              <a:t>The Scout's Contract  ·  a statistics lesson  ·  Designed for a 75-minute class  ·  Grade 9 Algebra 1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Noah Libby-Haines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WHAT WE'LL LEARN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By the end of this lesson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2"/>
          <p:cNvSpPr/>
          <p:nvPr/>
        </p:nvSpPr>
        <p:spPr>
          <a:xfrm>
            <a:off x="640080" y="2011680"/>
            <a:ext cx="3474360" cy="3382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3"/>
          <p:cNvSpPr/>
          <p:nvPr/>
        </p:nvSpPr>
        <p:spPr>
          <a:xfrm>
            <a:off x="960120" y="2377440"/>
            <a:ext cx="776880" cy="77688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4"/>
          <p:cNvSpPr/>
          <p:nvPr/>
        </p:nvSpPr>
        <p:spPr>
          <a:xfrm>
            <a:off x="960120" y="237744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5"/>
          <p:cNvSpPr/>
          <p:nvPr/>
        </p:nvSpPr>
        <p:spPr>
          <a:xfrm>
            <a:off x="960120" y="3337560"/>
            <a:ext cx="28342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Center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6"/>
          <p:cNvSpPr/>
          <p:nvPr/>
        </p:nvSpPr>
        <p:spPr>
          <a:xfrm>
            <a:off x="960120" y="3886200"/>
            <a:ext cx="28342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How the center of a dataset can be defined mathematically, and how to calculate it three ways: mean, median, and mode.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7"/>
          <p:cNvSpPr/>
          <p:nvPr/>
        </p:nvSpPr>
        <p:spPr>
          <a:xfrm>
            <a:off x="4343400" y="2011680"/>
            <a:ext cx="3474360" cy="3382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8"/>
          <p:cNvSpPr/>
          <p:nvPr/>
        </p:nvSpPr>
        <p:spPr>
          <a:xfrm>
            <a:off x="4663440" y="2377440"/>
            <a:ext cx="776880" cy="776880"/>
          </a:xfrm>
          <a:prstGeom prst="ellipse">
            <a:avLst/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9"/>
          <p:cNvSpPr/>
          <p:nvPr/>
        </p:nvSpPr>
        <p:spPr>
          <a:xfrm>
            <a:off x="4663440" y="237744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0"/>
          <p:cNvSpPr/>
          <p:nvPr/>
        </p:nvSpPr>
        <p:spPr>
          <a:xfrm>
            <a:off x="4663440" y="3337560"/>
            <a:ext cx="28342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Spread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1"/>
          <p:cNvSpPr/>
          <p:nvPr/>
        </p:nvSpPr>
        <p:spPr>
          <a:xfrm>
            <a:off x="4663440" y="3886200"/>
            <a:ext cx="28342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Why the center alone can hide the story, how to calculate range and MAD, and what a MAD means in context.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2"/>
          <p:cNvSpPr/>
          <p:nvPr/>
        </p:nvSpPr>
        <p:spPr>
          <a:xfrm>
            <a:off x="8046720" y="2011680"/>
            <a:ext cx="3474360" cy="3382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13"/>
          <p:cNvSpPr/>
          <p:nvPr/>
        </p:nvSpPr>
        <p:spPr>
          <a:xfrm>
            <a:off x="8366760" y="2377440"/>
            <a:ext cx="776880" cy="776880"/>
          </a:xfrm>
          <a:prstGeom prst="ellipse">
            <a:avLst/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4"/>
          <p:cNvSpPr/>
          <p:nvPr/>
        </p:nvSpPr>
        <p:spPr>
          <a:xfrm>
            <a:off x="8366760" y="237744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5"/>
          <p:cNvSpPr/>
          <p:nvPr/>
        </p:nvSpPr>
        <p:spPr>
          <a:xfrm>
            <a:off x="8366760" y="3337560"/>
            <a:ext cx="28342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Decide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6"/>
          <p:cNvSpPr/>
          <p:nvPr/>
        </p:nvSpPr>
        <p:spPr>
          <a:xfrm>
            <a:off x="8366760" y="3886200"/>
            <a:ext cx="28342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How to compare data sets using center and spread together to justify a decision, and to question what a statistic really measures.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1 · THE QUESTION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You are running a football club.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"/>
          <p:cNvSpPr/>
          <p:nvPr/>
        </p:nvSpPr>
        <p:spPr>
          <a:xfrm>
            <a:off x="640080" y="1627560"/>
            <a:ext cx="75891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Your club can sign only one striker. </a:t>
            </a: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Hùng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 and </a:t>
            </a: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Đức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 are both available, and they cost the same. Here are their goals in the last five months: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7" name="Table 0"/>
          <p:cNvGraphicFramePr/>
          <p:nvPr/>
        </p:nvGraphicFramePr>
        <p:xfrm>
          <a:off x="640080" y="2697480"/>
          <a:ext cx="7680600" cy="1133640"/>
        </p:xfrm>
        <a:graphic>
          <a:graphicData uri="http://schemas.openxmlformats.org/drawingml/2006/table">
            <a:tbl>
              <a:tblPr/>
              <a:tblGrid>
                <a:gridCol w="1371600"/>
                <a:gridCol w="1261800"/>
                <a:gridCol w="1261800"/>
                <a:gridCol w="1261800"/>
                <a:gridCol w="1261800"/>
                <a:gridCol w="1261800"/>
              </a:tblGrid>
              <a:tr h="56664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Aug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Sep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Oct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Nov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Dec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56664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Hùng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BEAE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Table 1"/>
          <p:cNvGraphicFramePr/>
          <p:nvPr/>
        </p:nvGraphicFramePr>
        <p:xfrm>
          <a:off x="640080" y="3831480"/>
          <a:ext cx="7680600" cy="566640"/>
        </p:xfrm>
        <a:graphic>
          <a:graphicData uri="http://schemas.openxmlformats.org/drawingml/2006/table">
            <a:tbl>
              <a:tblPr/>
              <a:tblGrid>
                <a:gridCol w="1371600"/>
                <a:gridCol w="1261800"/>
                <a:gridCol w="1261800"/>
                <a:gridCol w="1261800"/>
                <a:gridCol w="1261800"/>
                <a:gridCol w="1261800"/>
              </a:tblGrid>
              <a:tr h="56664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Đức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4F1E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" name="Shape 3"/>
          <p:cNvSpPr/>
          <p:nvPr/>
        </p:nvSpPr>
        <p:spPr>
          <a:xfrm>
            <a:off x="8686800" y="1828800"/>
            <a:ext cx="2834280" cy="3565800"/>
          </a:xfrm>
          <a:prstGeom prst="roundRect">
            <a:avLst>
              <a:gd name="adj" fmla="val 2581"/>
            </a:avLst>
          </a:prstGeom>
          <a:solidFill>
            <a:srgbClr val="1E2C4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4"/>
          <p:cNvSpPr/>
          <p:nvPr/>
        </p:nvSpPr>
        <p:spPr>
          <a:xfrm>
            <a:off x="8686800" y="201168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Football words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5"/>
          <p:cNvSpPr/>
          <p:nvPr/>
        </p:nvSpPr>
        <p:spPr>
          <a:xfrm>
            <a:off x="8869680" y="2697480"/>
            <a:ext cx="24685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Striker: </a:t>
            </a:r>
            <a:r>
              <a:rPr lang="en-US" sz="1500" b="0" u="none" strike="noStrike">
                <a:solidFill>
                  <a:srgbClr val="C9D2E2"/>
                </a:solidFill>
                <a:effectLst/>
                <a:uFillTx/>
                <a:latin typeface="Calibri"/>
                <a:ea typeface="Calibri"/>
              </a:rPr>
              <a:t>the player whose main job is to score goals.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6"/>
          <p:cNvSpPr/>
          <p:nvPr/>
        </p:nvSpPr>
        <p:spPr>
          <a:xfrm>
            <a:off x="8869680" y="3886200"/>
            <a:ext cx="24685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" tIns="1440" rIns="1440" bIns="1440" anchor="t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Sign: </a:t>
            </a:r>
            <a:r>
              <a:rPr lang="en-US" sz="1500" b="0" u="none" strike="noStrike">
                <a:solidFill>
                  <a:srgbClr val="C9D2E2"/>
                </a:solidFill>
                <a:effectLst/>
                <a:uFillTx/>
                <a:latin typeface="Calibri"/>
                <a:ea typeface="Calibri"/>
              </a:rPr>
              <a:t>give a player a contract with your club.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7"/>
          <p:cNvSpPr/>
          <p:nvPr/>
        </p:nvSpPr>
        <p:spPr>
          <a:xfrm>
            <a:off x="640080" y="4617720"/>
            <a:ext cx="239544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8"/>
          <p:cNvSpPr/>
          <p:nvPr/>
        </p:nvSpPr>
        <p:spPr>
          <a:xfrm>
            <a:off x="640080" y="4617720"/>
            <a:ext cx="2395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  Who do you sign? HÙNG or ĐỨC? 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9"/>
          <p:cNvSpPr/>
          <p:nvPr/>
        </p:nvSpPr>
        <p:spPr>
          <a:xfrm>
            <a:off x="640080" y="5074920"/>
            <a:ext cx="786348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5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On your own, write: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Hùng or Đức, and one reason. Use only the goals in the table. No calculations yet.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i="1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Then compare with your partner. Keep your answer: we come back to it later.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0"/>
          <p:cNvSpPr/>
          <p:nvPr/>
        </p:nvSpPr>
        <p:spPr>
          <a:xfrm>
            <a:off x="640080" y="6080760"/>
            <a:ext cx="10881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Assume: every striker plays every match, full minutes, in the same league.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1 · THE QUESTION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Same total. Same player?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2"/>
          <p:cNvSpPr/>
          <p:nvPr/>
        </p:nvSpPr>
        <p:spPr>
          <a:xfrm>
            <a:off x="640080" y="1627560"/>
            <a:ext cx="108810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Hands up: who chose </a:t>
            </a: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Hùng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? Who chose </a:t>
            </a: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Đức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Then, with your partner, add up each striker's goals.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50" name="Table 0"/>
          <p:cNvGraphicFramePr/>
          <p:nvPr/>
        </p:nvGraphicFramePr>
        <p:xfrm>
          <a:off x="640080" y="2651760"/>
          <a:ext cx="10881000" cy="1645920"/>
        </p:xfrm>
        <a:graphic>
          <a:graphicData uri="http://schemas.openxmlformats.org/drawingml/2006/table">
            <a:tbl>
              <a:tblPr/>
              <a:tblGrid>
                <a:gridCol w="1371600"/>
                <a:gridCol w="1600200"/>
                <a:gridCol w="1600200"/>
                <a:gridCol w="1600200"/>
                <a:gridCol w="1600200"/>
                <a:gridCol w="1600200"/>
                <a:gridCol w="1508760"/>
              </a:tblGrid>
              <a:tr h="54864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Aug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Sep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Oct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Nov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Dec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Total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54864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Hùng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BEAE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Đức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4F1E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" name="Text 3"/>
          <p:cNvSpPr/>
          <p:nvPr/>
        </p:nvSpPr>
        <p:spPr>
          <a:xfrm>
            <a:off x="640080" y="4343400"/>
            <a:ext cx="1088100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Same total goals. </a:t>
            </a:r>
            <a:r>
              <a:rPr lang="en-US" sz="22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But the class did not all choose the same striker. What is different about their goals?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4"/>
          <p:cNvSpPr/>
          <p:nvPr/>
        </p:nvSpPr>
        <p:spPr>
          <a:xfrm>
            <a:off x="640080" y="5852160"/>
            <a:ext cx="10881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i="1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Keep that question. First, we need one number that describes a striker's goals: the average.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otal 1"/>
          <p:cNvSpPr/>
          <p:nvPr/>
        </p:nvSpPr>
        <p:spPr>
          <a:xfrm>
            <a:off x="10012680" y="3200400"/>
            <a:ext cx="15084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20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otal 2"/>
          <p:cNvSpPr/>
          <p:nvPr/>
        </p:nvSpPr>
        <p:spPr>
          <a:xfrm>
            <a:off x="10012680" y="3749040"/>
            <a:ext cx="15084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20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Chip Discuss"/>
          <p:cNvSpPr/>
          <p:nvPr/>
        </p:nvSpPr>
        <p:spPr>
          <a:xfrm>
            <a:off x="640080" y="5303520"/>
            <a:ext cx="127980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Discuss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MEASURING CENTER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Finding the mean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58" name="Table 0"/>
          <p:cNvGraphicFramePr/>
          <p:nvPr/>
        </p:nvGraphicFramePr>
        <p:xfrm>
          <a:off x="640080" y="1600200"/>
          <a:ext cx="6400440" cy="1206720"/>
        </p:xfrm>
        <a:graphic>
          <a:graphicData uri="http://schemas.openxmlformats.org/drawingml/2006/table">
            <a:tbl>
              <a:tblPr/>
              <a:tblGrid>
                <a:gridCol w="1371600"/>
                <a:gridCol w="1005840"/>
                <a:gridCol w="1005840"/>
                <a:gridCol w="1005840"/>
                <a:gridCol w="1005840"/>
                <a:gridCol w="1005840"/>
              </a:tblGrid>
              <a:tr h="40212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Aug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Sep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Oct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Nov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Dec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0212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Hùng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BEAE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0212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Đức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4F1E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374151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9" name="Shape 2"/>
          <p:cNvSpPr/>
          <p:nvPr/>
        </p:nvSpPr>
        <p:spPr>
          <a:xfrm>
            <a:off x="640080" y="3063240"/>
            <a:ext cx="6400440" cy="141696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alc Đức"/>
          <p:cNvSpPr/>
          <p:nvPr/>
        </p:nvSpPr>
        <p:spPr>
          <a:xfrm>
            <a:off x="914400" y="3794760"/>
            <a:ext cx="5851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Đức:  </a:t>
            </a:r>
            <a:r>
              <a:rPr lang="en-US" sz="15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(4 × 5) ÷ 5  =  20 ÷ 5  =  </a:t>
            </a:r>
            <a:r>
              <a:rPr lang="en-US" sz="155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Calc Hùng"/>
          <p:cNvSpPr/>
          <p:nvPr/>
        </p:nvSpPr>
        <p:spPr>
          <a:xfrm>
            <a:off x="914400" y="3200400"/>
            <a:ext cx="5851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Hùng:  </a:t>
            </a:r>
            <a:r>
              <a:rPr lang="en-US" sz="15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(6 + 8 + 2 + 0 + 4) ÷ 5  =  20 ÷ 5  =  </a:t>
            </a:r>
            <a:r>
              <a:rPr lang="en-US" sz="155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4"/>
          <p:cNvSpPr/>
          <p:nvPr/>
        </p:nvSpPr>
        <p:spPr>
          <a:xfrm>
            <a:off x="640080" y="4709160"/>
            <a:ext cx="6400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Mean = add every value, then divide by how many there are.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ummary"/>
          <p:cNvSpPr/>
          <p:nvPr/>
        </p:nvSpPr>
        <p:spPr>
          <a:xfrm>
            <a:off x="640080" y="5166360"/>
            <a:ext cx="6400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Both strikers average 4 goals a month.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7269480" y="1783080"/>
            <a:ext cx="4571640" cy="365724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6"/>
          <p:cNvSpPr/>
          <p:nvPr/>
        </p:nvSpPr>
        <p:spPr>
          <a:xfrm>
            <a:off x="7406640" y="1965960"/>
            <a:ext cx="42973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Hùng's goals, month by month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7"/>
          <p:cNvSpPr/>
          <p:nvPr/>
        </p:nvSpPr>
        <p:spPr>
          <a:xfrm>
            <a:off x="7498080" y="4297680"/>
            <a:ext cx="4114800" cy="360"/>
          </a:xfrm>
          <a:prstGeom prst="line">
            <a:avLst/>
          </a:prstGeom>
          <a:ln w="19050">
            <a:solidFill>
              <a:srgbClr val="9AA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7498080" y="4233600"/>
            <a:ext cx="360" cy="127800"/>
          </a:xfrm>
          <a:prstGeom prst="line">
            <a:avLst/>
          </a:prstGeom>
          <a:ln w="19050">
            <a:solidFill>
              <a:srgbClr val="9AA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9"/>
          <p:cNvSpPr/>
          <p:nvPr/>
        </p:nvSpPr>
        <p:spPr>
          <a:xfrm>
            <a:off x="7269480" y="44074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0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0"/>
          <p:cNvSpPr/>
          <p:nvPr/>
        </p:nvSpPr>
        <p:spPr>
          <a:xfrm>
            <a:off x="8526600" y="4233600"/>
            <a:ext cx="360" cy="127800"/>
          </a:xfrm>
          <a:prstGeom prst="line">
            <a:avLst/>
          </a:prstGeom>
          <a:ln w="19050">
            <a:solidFill>
              <a:srgbClr val="9AA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8298360" y="44074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9555480" y="4233600"/>
            <a:ext cx="360" cy="127800"/>
          </a:xfrm>
          <a:prstGeom prst="line">
            <a:avLst/>
          </a:prstGeom>
          <a:ln w="19050">
            <a:solidFill>
              <a:srgbClr val="9AA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3"/>
          <p:cNvSpPr/>
          <p:nvPr/>
        </p:nvSpPr>
        <p:spPr>
          <a:xfrm>
            <a:off x="9326880" y="44074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10584000" y="4233600"/>
            <a:ext cx="360" cy="127800"/>
          </a:xfrm>
          <a:prstGeom prst="line">
            <a:avLst/>
          </a:prstGeom>
          <a:ln w="19050">
            <a:solidFill>
              <a:srgbClr val="9AA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5"/>
          <p:cNvSpPr/>
          <p:nvPr/>
        </p:nvSpPr>
        <p:spPr>
          <a:xfrm>
            <a:off x="10355760" y="44074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6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16"/>
          <p:cNvSpPr/>
          <p:nvPr/>
        </p:nvSpPr>
        <p:spPr>
          <a:xfrm>
            <a:off x="11612880" y="4233600"/>
            <a:ext cx="360" cy="127800"/>
          </a:xfrm>
          <a:prstGeom prst="line">
            <a:avLst/>
          </a:prstGeom>
          <a:ln w="19050">
            <a:solidFill>
              <a:srgbClr val="9AA3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7"/>
          <p:cNvSpPr/>
          <p:nvPr/>
        </p:nvSpPr>
        <p:spPr>
          <a:xfrm>
            <a:off x="11384280" y="44074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8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18"/>
          <p:cNvSpPr/>
          <p:nvPr/>
        </p:nvSpPr>
        <p:spPr>
          <a:xfrm>
            <a:off x="10474560" y="3794760"/>
            <a:ext cx="219240" cy="21924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19"/>
          <p:cNvSpPr/>
          <p:nvPr/>
        </p:nvSpPr>
        <p:spPr>
          <a:xfrm>
            <a:off x="11503080" y="3794760"/>
            <a:ext cx="219240" cy="21924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20"/>
          <p:cNvSpPr/>
          <p:nvPr/>
        </p:nvSpPr>
        <p:spPr>
          <a:xfrm>
            <a:off x="8417160" y="3794760"/>
            <a:ext cx="219240" cy="21924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21"/>
          <p:cNvSpPr/>
          <p:nvPr/>
        </p:nvSpPr>
        <p:spPr>
          <a:xfrm>
            <a:off x="7388280" y="3794760"/>
            <a:ext cx="219240" cy="21924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22"/>
          <p:cNvSpPr/>
          <p:nvPr/>
        </p:nvSpPr>
        <p:spPr>
          <a:xfrm>
            <a:off x="9445680" y="3794760"/>
            <a:ext cx="219240" cy="21924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23"/>
          <p:cNvSpPr/>
          <p:nvPr/>
        </p:nvSpPr>
        <p:spPr>
          <a:xfrm>
            <a:off x="9555480" y="3429000"/>
            <a:ext cx="360" cy="1143000"/>
          </a:xfrm>
          <a:prstGeom prst="line">
            <a:avLst/>
          </a:prstGeom>
          <a:ln w="25400">
            <a:solidFill>
              <a:srgbClr val="1E2C4F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24"/>
          <p:cNvSpPr/>
          <p:nvPr/>
        </p:nvSpPr>
        <p:spPr>
          <a:xfrm>
            <a:off x="8988480" y="4709160"/>
            <a:ext cx="1133640" cy="383760"/>
          </a:xfrm>
          <a:prstGeom prst="roundRect">
            <a:avLst>
              <a:gd name="adj" fmla="val 50000"/>
            </a:avLst>
          </a:prstGeom>
          <a:solidFill>
            <a:srgbClr val="1E2C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25"/>
          <p:cNvSpPr/>
          <p:nvPr/>
        </p:nvSpPr>
        <p:spPr>
          <a:xfrm>
            <a:off x="8988480" y="4709160"/>
            <a:ext cx="1133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mean = 4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MEASURING CENTER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Same mean. So what does it tell us?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2"/>
          <p:cNvSpPr/>
          <p:nvPr/>
        </p:nvSpPr>
        <p:spPr>
          <a:xfrm>
            <a:off x="640080" y="2286000"/>
            <a:ext cx="281592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3"/>
          <p:cNvSpPr/>
          <p:nvPr/>
        </p:nvSpPr>
        <p:spPr>
          <a:xfrm>
            <a:off x="640080" y="2286000"/>
            <a:ext cx="28159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  Discuss · 60 seconds 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4"/>
          <p:cNvSpPr/>
          <p:nvPr/>
        </p:nvSpPr>
        <p:spPr>
          <a:xfrm>
            <a:off x="640080" y="1627560"/>
            <a:ext cx="10881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Both average 4 goals a month. </a:t>
            </a:r>
            <a:r>
              <a:rPr lang="en-US" sz="16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Do they score the same way? How are they alike? How are they different?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5"/>
          <p:cNvSpPr/>
          <p:nvPr/>
        </p:nvSpPr>
        <p:spPr>
          <a:xfrm>
            <a:off x="640080" y="2834640"/>
            <a:ext cx="5257440" cy="347436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6"/>
          <p:cNvSpPr/>
          <p:nvPr/>
        </p:nvSpPr>
        <p:spPr>
          <a:xfrm>
            <a:off x="868680" y="297180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Hùng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92" name="Chart 0"/>
          <p:cNvGraphicFramePr/>
          <p:nvPr/>
        </p:nvGraphicFramePr>
        <p:xfrm>
          <a:off x="822960" y="3383280"/>
          <a:ext cx="4891680" cy="274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3" name="Shape 7"/>
          <p:cNvSpPr/>
          <p:nvPr/>
        </p:nvSpPr>
        <p:spPr>
          <a:xfrm>
            <a:off x="6263640" y="2834640"/>
            <a:ext cx="5257440" cy="347436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8"/>
          <p:cNvSpPr/>
          <p:nvPr/>
        </p:nvSpPr>
        <p:spPr>
          <a:xfrm>
            <a:off x="6492240" y="297180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Đức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95" name="Chart 1"/>
          <p:cNvGraphicFramePr/>
          <p:nvPr/>
        </p:nvGraphicFramePr>
        <p:xfrm>
          <a:off x="6217920" y="3383280"/>
          <a:ext cx="4891680" cy="274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MEASURING CENTER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Median: the middle value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2"/>
          <p:cNvSpPr/>
          <p:nvPr/>
        </p:nvSpPr>
        <p:spPr>
          <a:xfrm>
            <a:off x="640080" y="1691640"/>
            <a:ext cx="10881000" cy="233136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3"/>
          <p:cNvSpPr/>
          <p:nvPr/>
        </p:nvSpPr>
        <p:spPr>
          <a:xfrm>
            <a:off x="960120" y="1965960"/>
            <a:ext cx="10240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Hùng's goals, sorted:   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0,  2,  </a:t>
            </a:r>
            <a:r>
              <a:rPr lang="en-US" sz="18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4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,  6,  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Result Text 3"/>
          <p:cNvSpPr/>
          <p:nvPr/>
        </p:nvSpPr>
        <p:spPr>
          <a:xfrm>
            <a:off x="6400800" y="1965960"/>
            <a:ext cx="45716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Median = 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4"/>
          <p:cNvSpPr/>
          <p:nvPr/>
        </p:nvSpPr>
        <p:spPr>
          <a:xfrm>
            <a:off x="960120" y="2743200"/>
            <a:ext cx="10240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Đức's goals, sorted:    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4,  4,  </a:t>
            </a:r>
            <a:r>
              <a:rPr lang="en-US" sz="18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4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,  4,  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Result Text 4"/>
          <p:cNvSpPr/>
          <p:nvPr/>
        </p:nvSpPr>
        <p:spPr>
          <a:xfrm>
            <a:off x="6400800" y="2743200"/>
            <a:ext cx="45716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Median = 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5"/>
          <p:cNvSpPr/>
          <p:nvPr/>
        </p:nvSpPr>
        <p:spPr>
          <a:xfrm>
            <a:off x="640080" y="4343400"/>
            <a:ext cx="3474360" cy="1782720"/>
          </a:xfrm>
          <a:prstGeom prst="roundRect">
            <a:avLst>
              <a:gd name="adj" fmla="val 4103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6"/>
          <p:cNvSpPr/>
          <p:nvPr/>
        </p:nvSpPr>
        <p:spPr>
          <a:xfrm>
            <a:off x="914400" y="45720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Sort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7"/>
          <p:cNvSpPr/>
          <p:nvPr/>
        </p:nvSpPr>
        <p:spPr>
          <a:xfrm>
            <a:off x="914400" y="50749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Put the values in order, smallest to largest.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8"/>
          <p:cNvSpPr/>
          <p:nvPr/>
        </p:nvSpPr>
        <p:spPr>
          <a:xfrm>
            <a:off x="4343400" y="4343400"/>
            <a:ext cx="3474360" cy="1782720"/>
          </a:xfrm>
          <a:prstGeom prst="roundRect">
            <a:avLst>
              <a:gd name="adj" fmla="val 4103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9"/>
          <p:cNvSpPr/>
          <p:nvPr/>
        </p:nvSpPr>
        <p:spPr>
          <a:xfrm>
            <a:off x="4617720" y="45720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Odd count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10"/>
          <p:cNvSpPr/>
          <p:nvPr/>
        </p:nvSpPr>
        <p:spPr>
          <a:xfrm>
            <a:off x="4617720" y="50749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The median is the middle value.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11"/>
          <p:cNvSpPr/>
          <p:nvPr/>
        </p:nvSpPr>
        <p:spPr>
          <a:xfrm>
            <a:off x="8046720" y="4343400"/>
            <a:ext cx="3474360" cy="1782720"/>
          </a:xfrm>
          <a:prstGeom prst="roundRect">
            <a:avLst>
              <a:gd name="adj" fmla="val 4103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2"/>
          <p:cNvSpPr/>
          <p:nvPr/>
        </p:nvSpPr>
        <p:spPr>
          <a:xfrm>
            <a:off x="8321040" y="45720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Even count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13"/>
          <p:cNvSpPr/>
          <p:nvPr/>
        </p:nvSpPr>
        <p:spPr>
          <a:xfrm>
            <a:off x="8321040" y="50749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Average the two middle values.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9" dur="indefinite" restart="never" nodeType="tmRoot">
          <p:childTnLst>
            <p:seq>
              <p:cTn id="90" dur="indefinite" nodeType="mainSeq">
                <p:childTnLst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MEASURING CENTER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Mode: the most repeated value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2"/>
          <p:cNvSpPr/>
          <p:nvPr/>
        </p:nvSpPr>
        <p:spPr>
          <a:xfrm>
            <a:off x="640080" y="1691640"/>
            <a:ext cx="10881000" cy="233136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3"/>
          <p:cNvSpPr/>
          <p:nvPr/>
        </p:nvSpPr>
        <p:spPr>
          <a:xfrm>
            <a:off x="960120" y="1965960"/>
            <a:ext cx="10240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Hùng:   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0, 2, 4, 6, 8   (every value appears once)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Result Text 3"/>
          <p:cNvSpPr/>
          <p:nvPr/>
        </p:nvSpPr>
        <p:spPr>
          <a:xfrm>
            <a:off x="6949440" y="1965960"/>
            <a:ext cx="4205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→   </a:t>
            </a:r>
            <a:r>
              <a:rPr lang="en-US" sz="18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Mode: not defined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4"/>
          <p:cNvSpPr/>
          <p:nvPr/>
        </p:nvSpPr>
        <p:spPr>
          <a:xfrm>
            <a:off x="960120" y="2743200"/>
            <a:ext cx="10240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Đức:    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4, 4, 4, 4, 4   (4 appears every time)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Result Text 4"/>
          <p:cNvSpPr/>
          <p:nvPr/>
        </p:nvSpPr>
        <p:spPr>
          <a:xfrm>
            <a:off x="6949440" y="2743200"/>
            <a:ext cx="4205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→   </a:t>
            </a:r>
            <a:r>
              <a:rPr lang="en-US" sz="18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Mode = 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5"/>
          <p:cNvSpPr/>
          <p:nvPr/>
        </p:nvSpPr>
        <p:spPr>
          <a:xfrm>
            <a:off x="640080" y="4343400"/>
            <a:ext cx="3474360" cy="1782720"/>
          </a:xfrm>
          <a:prstGeom prst="roundRect">
            <a:avLst>
              <a:gd name="adj" fmla="val 4103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6"/>
          <p:cNvSpPr/>
          <p:nvPr/>
        </p:nvSpPr>
        <p:spPr>
          <a:xfrm>
            <a:off x="914400" y="45720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Count repeats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7"/>
          <p:cNvSpPr/>
          <p:nvPr/>
        </p:nvSpPr>
        <p:spPr>
          <a:xfrm>
            <a:off x="914400" y="50749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Tally how many times each value appears.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8"/>
          <p:cNvSpPr/>
          <p:nvPr/>
        </p:nvSpPr>
        <p:spPr>
          <a:xfrm>
            <a:off x="4343400" y="4343400"/>
            <a:ext cx="3474360" cy="1782720"/>
          </a:xfrm>
          <a:prstGeom prst="roundRect">
            <a:avLst>
              <a:gd name="adj" fmla="val 4103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9"/>
          <p:cNvSpPr/>
          <p:nvPr/>
        </p:nvSpPr>
        <p:spPr>
          <a:xfrm>
            <a:off x="4617720" y="45720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One winner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0"/>
          <p:cNvSpPr/>
          <p:nvPr/>
        </p:nvSpPr>
        <p:spPr>
          <a:xfrm>
            <a:off x="4617720" y="50749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If one value repeats most, that is the mode.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11"/>
          <p:cNvSpPr/>
          <p:nvPr/>
        </p:nvSpPr>
        <p:spPr>
          <a:xfrm>
            <a:off x="8046720" y="4343400"/>
            <a:ext cx="3474360" cy="1782720"/>
          </a:xfrm>
          <a:prstGeom prst="roundRect">
            <a:avLst>
              <a:gd name="adj" fmla="val 4103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2"/>
          <p:cNvSpPr/>
          <p:nvPr/>
        </p:nvSpPr>
        <p:spPr>
          <a:xfrm>
            <a:off x="8321040" y="45720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Ties / not defined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3"/>
          <p:cNvSpPr/>
          <p:nvPr/>
        </p:nvSpPr>
        <p:spPr>
          <a:xfrm>
            <a:off x="8321040" y="50749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Several can tie; if nothing repeats, the mode is not defined.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9" dur="indefinite" restart="never" nodeType="tmRoot">
          <p:childTnLst>
            <p:seq>
              <p:cTn id="100" dur="indefinite" nodeType="mainSeq">
                <p:childTnLst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SPEED SCOUTING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Whiteboard Race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Card rules"/>
          <p:cNvSpPr/>
          <p:nvPr/>
        </p:nvSpPr>
        <p:spPr>
          <a:xfrm>
            <a:off x="2208276" y="1691640"/>
            <a:ext cx="7772400" cy="27432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Card head rules"/>
          <p:cNvSpPr/>
          <p:nvPr/>
        </p:nvSpPr>
        <p:spPr>
          <a:xfrm>
            <a:off x="2208276" y="1691640"/>
            <a:ext cx="7772400" cy="529920"/>
          </a:xfrm>
          <a:prstGeom prst="roundRect">
            <a:avLst>
              <a:gd name="adj" fmla="val 10667"/>
            </a:avLst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Card head base rules"/>
          <p:cNvSpPr/>
          <p:nvPr/>
        </p:nvSpPr>
        <p:spPr>
          <a:xfrm>
            <a:off x="2208276" y="1947672"/>
            <a:ext cx="7772400" cy="273960"/>
          </a:xfrm>
          <a:prstGeom prst="rect">
            <a:avLst/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Card title rules"/>
          <p:cNvSpPr/>
          <p:nvPr/>
        </p:nvSpPr>
        <p:spPr>
          <a:xfrm>
            <a:off x="2482596" y="1691640"/>
            <a:ext cx="72237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Rules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Rules text"/>
          <p:cNvSpPr/>
          <p:nvPr/>
        </p:nvSpPr>
        <p:spPr>
          <a:xfrm>
            <a:off x="2619756" y="2395728"/>
            <a:ext cx="6949440" cy="187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l" indent="0" marL="0"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E2C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the problems:</a:t>
            </a:r>
            <a:endParaRPr lang="en-US" sz="2000" dirty="0"/>
          </a:p>
          <a:p>
            <a:pPr algn="l" indent="-342900" marL="342900">
              <a:spcAft>
                <a:spcPts val="600"/>
              </a:spcAft>
              <a:buClr>
                <a:srgbClr val="12917C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with your partner.</a:t>
            </a:r>
            <a:endParaRPr lang="en-US" sz="1900" dirty="0"/>
          </a:p>
          <a:p>
            <a:pPr algn="l" indent="-342900" marL="342900">
              <a:spcAft>
                <a:spcPts val="600"/>
              </a:spcAft>
              <a:buClr>
                <a:srgbClr val="12917C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your answer.</a:t>
            </a:r>
            <a:endParaRPr lang="en-US" sz="1900" dirty="0"/>
          </a:p>
          <a:p>
            <a:pPr algn="l" indent="-342900" marL="342900">
              <a:spcAft>
                <a:spcPts val="600"/>
              </a:spcAft>
              <a:buClr>
                <a:srgbClr val="12917C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ready to show your work.</a:t>
            </a:r>
            <a:endParaRPr lang="en-US" sz="1900" dirty="0"/>
          </a:p>
          <a:p>
            <a:pPr algn="l" indent="-342900" marL="342900">
              <a:buClr>
                <a:srgbClr val="12917C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both understand, show your answer.</a:t>
            </a:r>
            <a:endParaRPr lang="en-US" sz="1900" dirty="0"/>
          </a:p>
        </p:txBody>
      </p:sp>
      <p:sp>
        <p:nvSpPr>
          <p:cNvPr id="135" name="Explain line"/>
          <p:cNvSpPr/>
          <p:nvPr/>
        </p:nvSpPr>
        <p:spPr>
          <a:xfrm>
            <a:off x="2208276" y="4709160"/>
            <a:ext cx="7772400" cy="1051560"/>
          </a:xfrm>
          <a:prstGeom prst="roundRect">
            <a:avLst>
              <a:gd name="adj" fmla="val 8000"/>
            </a:avLst>
          </a:prstGeom>
          <a:solidFill>
            <a:srgbClr val="FBEAE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300"/>
              </a:spcAft>
              <a:buNone/>
            </a:pPr>
            <a:r>
              <a:rPr lang="en-US" sz="2000" b="1" dirty="0">
                <a:solidFill>
                  <a:srgbClr val="E15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ready to explain your work.</a:t>
            </a:r>
            <a:endParaRPr lang="en-US" sz="20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E2C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for teams that get the correct answer and can explain how.</a:t>
            </a:r>
            <a:endParaRPr lang="en-US" sz="1800" dirty="0"/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WHITEBOARD RACE · 1 OF 4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Problem 1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Context"/>
          <p:cNvSpPr/>
          <p:nvPr/>
        </p:nvSpPr>
        <p:spPr>
          <a:xfrm>
            <a:off x="640080" y="1572840"/>
            <a:ext cx="108810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⚽ Football  ·  Median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Lead"/>
          <p:cNvSpPr/>
          <p:nvPr/>
        </p:nvSpPr>
        <p:spPr>
          <a:xfrm>
            <a:off x="640080" y="2103120"/>
            <a:ext cx="10881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A team's goals in its last 6 matches: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Data"/>
          <p:cNvSpPr/>
          <p:nvPr/>
        </p:nvSpPr>
        <p:spPr>
          <a:xfrm>
            <a:off x="640080" y="2651760"/>
            <a:ext cx="108810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12917C"/>
                </a:solidFill>
                <a:effectLst/>
                <a:uFillTx/>
                <a:latin typeface="Cambria"/>
                <a:ea typeface="Cambria"/>
              </a:rPr>
              <a:t>0, 1, 1, 3, 4, 6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Ask"/>
          <p:cNvSpPr/>
          <p:nvPr/>
        </p:nvSpPr>
        <p:spPr>
          <a:xfrm>
            <a:off x="640080" y="3749040"/>
            <a:ext cx="10881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Find the median.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Answer"/>
          <p:cNvSpPr/>
          <p:nvPr/>
        </p:nvSpPr>
        <p:spPr>
          <a:xfrm>
            <a:off x="2011680" y="4983480"/>
            <a:ext cx="8137800" cy="1051200"/>
          </a:xfrm>
          <a:prstGeom prst="roundRect">
            <a:avLst>
              <a:gd name="adj" fmla="val 8000"/>
            </a:avLst>
          </a:prstGeom>
          <a:solidFill>
            <a:srgbClr val="E7F5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spcAft>
                <a:spcPts val="201"/>
              </a:spcAft>
              <a:tabLst>
                <a:tab pos="0" algn="l"/>
              </a:tabLst>
            </a:pPr>
            <a:r>
              <a:rPr lang="en-US" sz="2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Median = 2 goals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Two middle values: (1 + 3) ÷ 2 = 2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9" dur="indefinite" restart="never" nodeType="tmRoot">
          <p:childTnLst>
            <p:seq>
              <p:cTn id="110" dur="indefinite" nodeType="mainSeq">
                <p:childTnLst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WHITEBOARD RACE · 2 OF 4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Problem 2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Context"/>
          <p:cNvSpPr/>
          <p:nvPr/>
        </p:nvSpPr>
        <p:spPr>
          <a:xfrm>
            <a:off x="640080" y="1572840"/>
            <a:ext cx="108810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⚽ Football  ·  Mode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Lead"/>
          <p:cNvSpPr/>
          <p:nvPr/>
        </p:nvSpPr>
        <p:spPr>
          <a:xfrm>
            <a:off x="640080" y="2103120"/>
            <a:ext cx="10881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A striker's shots in his last 7 matches: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Data"/>
          <p:cNvSpPr/>
          <p:nvPr/>
        </p:nvSpPr>
        <p:spPr>
          <a:xfrm>
            <a:off x="640080" y="2651760"/>
            <a:ext cx="108810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12917C"/>
                </a:solidFill>
                <a:effectLst/>
                <a:uFillTx/>
                <a:latin typeface="Cambria"/>
                <a:ea typeface="Cambria"/>
              </a:rPr>
              <a:t>3, 5, 2, 5, 8, 5, 1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Ask"/>
          <p:cNvSpPr/>
          <p:nvPr/>
        </p:nvSpPr>
        <p:spPr>
          <a:xfrm>
            <a:off x="640080" y="3749040"/>
            <a:ext cx="10881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Find the mode.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Answer"/>
          <p:cNvSpPr/>
          <p:nvPr/>
        </p:nvSpPr>
        <p:spPr>
          <a:xfrm>
            <a:off x="2011680" y="4983480"/>
            <a:ext cx="8137800" cy="1051200"/>
          </a:xfrm>
          <a:prstGeom prst="roundRect">
            <a:avLst>
              <a:gd name="adj" fmla="val 8000"/>
            </a:avLst>
          </a:prstGeom>
          <a:solidFill>
            <a:srgbClr val="E7F5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spcAft>
                <a:spcPts val="201"/>
              </a:spcAft>
              <a:tabLst>
                <a:tab pos="0" algn="l"/>
              </a:tabLst>
            </a:pPr>
            <a:r>
              <a:rPr lang="en-US" sz="2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Mode = 5 shots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5 appears 3 times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5" dur="indefinite" restart="never" nodeType="tmRoot">
          <p:childTnLst>
            <p:seq>
              <p:cTn id="116" dur="indefinite" nodeType="mainSeq">
                <p:childTnLst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WHITEBOARD RACE · 3 OF 4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Problem 3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Context"/>
          <p:cNvSpPr/>
          <p:nvPr/>
        </p:nvSpPr>
        <p:spPr>
          <a:xfrm>
            <a:off x="640080" y="1572840"/>
            <a:ext cx="108810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🎮 Free Fire  ·  Median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Lead"/>
          <p:cNvSpPr/>
          <p:nvPr/>
        </p:nvSpPr>
        <p:spPr>
          <a:xfrm>
            <a:off x="640080" y="2103120"/>
            <a:ext cx="10881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A player's kills in her last 7 matches: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Data"/>
          <p:cNvSpPr/>
          <p:nvPr/>
        </p:nvSpPr>
        <p:spPr>
          <a:xfrm>
            <a:off x="640080" y="2651760"/>
            <a:ext cx="108810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12917C"/>
                </a:solidFill>
                <a:effectLst/>
                <a:uFillTx/>
                <a:latin typeface="Cambria"/>
                <a:ea typeface="Cambria"/>
              </a:rPr>
              <a:t>6, 2, 9, 4, 0, 7, 4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Ask"/>
          <p:cNvSpPr/>
          <p:nvPr/>
        </p:nvSpPr>
        <p:spPr>
          <a:xfrm>
            <a:off x="640080" y="3749040"/>
            <a:ext cx="10881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Find the median.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In order"/>
          <p:cNvSpPr/>
          <p:nvPr/>
        </p:nvSpPr>
        <p:spPr>
          <a:xfrm>
            <a:off x="640080" y="438912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In order:  0, 2, 4, 4, 6, 7, 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Answer"/>
          <p:cNvSpPr/>
          <p:nvPr/>
        </p:nvSpPr>
        <p:spPr>
          <a:xfrm>
            <a:off x="2011680" y="4983480"/>
            <a:ext cx="8137800" cy="1051200"/>
          </a:xfrm>
          <a:prstGeom prst="roundRect">
            <a:avLst>
              <a:gd name="adj" fmla="val 8000"/>
            </a:avLst>
          </a:prstGeom>
          <a:solidFill>
            <a:srgbClr val="E7F5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spcAft>
                <a:spcPts val="201"/>
              </a:spcAft>
              <a:tabLst>
                <a:tab pos="0" algn="l"/>
              </a:tabLst>
            </a:pPr>
            <a:r>
              <a:rPr lang="en-US" sz="2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Median = 4 kills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The middle (4th) of 7 values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1" dur="indefinite" restart="never" nodeType="tmRoot">
          <p:childTnLst>
            <p:seq>
              <p:cTn id="122" dur="indefinite" nodeType="mainSeq">
                <p:childTnLst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WHITEBOARD RACE · 4 OF 4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Problem 4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Context"/>
          <p:cNvSpPr/>
          <p:nvPr/>
        </p:nvSpPr>
        <p:spPr>
          <a:xfrm>
            <a:off x="640080" y="1572840"/>
            <a:ext cx="108810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🎮 Free Fire  ·  Median and mode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Lead"/>
          <p:cNvSpPr/>
          <p:nvPr/>
        </p:nvSpPr>
        <p:spPr>
          <a:xfrm>
            <a:off x="640080" y="2103120"/>
            <a:ext cx="10881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A player's kills in her last 8 matches: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Data"/>
          <p:cNvSpPr/>
          <p:nvPr/>
        </p:nvSpPr>
        <p:spPr>
          <a:xfrm>
            <a:off x="640080" y="2651760"/>
            <a:ext cx="108810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12917C"/>
                </a:solidFill>
                <a:effectLst/>
                <a:uFillTx/>
                <a:latin typeface="Cambria"/>
                <a:ea typeface="Cambria"/>
              </a:rPr>
              <a:t>7, 2, 5, 9, 7, 3, 1, 7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Ask"/>
          <p:cNvSpPr/>
          <p:nvPr/>
        </p:nvSpPr>
        <p:spPr>
          <a:xfrm>
            <a:off x="640080" y="3749040"/>
            <a:ext cx="10881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Find the median AND the mode.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In order"/>
          <p:cNvSpPr/>
          <p:nvPr/>
        </p:nvSpPr>
        <p:spPr>
          <a:xfrm>
            <a:off x="640080" y="438912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In order:  1, 2, 3, 5, 7, 7, 7, 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Answer"/>
          <p:cNvSpPr/>
          <p:nvPr/>
        </p:nvSpPr>
        <p:spPr>
          <a:xfrm>
            <a:off x="2011680" y="4983480"/>
            <a:ext cx="8137800" cy="1051200"/>
          </a:xfrm>
          <a:prstGeom prst="roundRect">
            <a:avLst>
              <a:gd name="adj" fmla="val 8000"/>
            </a:avLst>
          </a:prstGeom>
          <a:solidFill>
            <a:srgbClr val="E7F5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spcAft>
                <a:spcPts val="201"/>
              </a:spcAft>
              <a:tabLst>
                <a:tab pos="0" algn="l"/>
              </a:tabLst>
            </a:pPr>
            <a:r>
              <a:rPr lang="en-US" sz="2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Median = 6 kills  ·  Mode = 7 kills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(5 + 7) ÷ 2 = 6  ·  7 appears 3 times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1" dur="indefinite" restart="never" nodeType="tmRoot">
          <p:childTnLst>
            <p:seq>
              <p:cTn id="132" dur="indefinite" nodeType="mainSeq">
                <p:childTnLst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STAGE 2 · MEASURING CENTER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What do the measures of center say?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71" name="Results table"/>
          <p:cNvGraphicFramePr/>
          <p:nvPr/>
        </p:nvGraphicFramePr>
        <p:xfrm>
          <a:off x="640080" y="3520440"/>
          <a:ext cx="5760360" cy="1828800"/>
        </p:xfrm>
        <a:graphic>
          <a:graphicData uri="http://schemas.openxmlformats.org/drawingml/2006/table">
            <a:tbl>
              <a:tblPr/>
              <a:tblGrid>
                <a:gridCol w="1371600"/>
                <a:gridCol w="2651760"/>
                <a:gridCol w="1737360"/>
              </a:tblGrid>
              <a:tr h="457200"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Hùng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Đức</a:t>
                      </a:r>
                      <a:endParaRPr lang="en-US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Mean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Median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Mode</a:t>
                      </a:r>
                      <a:endParaRPr 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2" name="Goals table"/>
          <p:cNvGraphicFramePr/>
          <p:nvPr/>
        </p:nvGraphicFramePr>
        <p:xfrm>
          <a:off x="640080" y="1554480"/>
          <a:ext cx="5760360" cy="1151640"/>
        </p:xfrm>
        <a:graphic>
          <a:graphicData uri="http://schemas.openxmlformats.org/drawingml/2006/table">
            <a:tbl>
              <a:tblPr/>
              <a:tblGrid>
                <a:gridCol w="1188720"/>
                <a:gridCol w="914400"/>
                <a:gridCol w="914400"/>
                <a:gridCol w="914400"/>
                <a:gridCol w="914400"/>
                <a:gridCol w="914400"/>
              </a:tblGrid>
              <a:tr h="3837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Aug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Sep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Oct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Nov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Dec</a:t>
                      </a:r>
                      <a:endParaRPr lang="en-US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38376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Hùng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BEAE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376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Đức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4F1E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3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3" name="Shape 2"/>
          <p:cNvSpPr/>
          <p:nvPr/>
        </p:nvSpPr>
        <p:spPr>
          <a:xfrm>
            <a:off x="6766560" y="1783080"/>
            <a:ext cx="4754520" cy="3291480"/>
          </a:xfrm>
          <a:prstGeom prst="roundRect">
            <a:avLst>
              <a:gd name="adj" fmla="val 1818"/>
            </a:avLst>
          </a:prstGeom>
          <a:solidFill>
            <a:srgbClr val="1E2C4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3"/>
          <p:cNvSpPr/>
          <p:nvPr/>
        </p:nvSpPr>
        <p:spPr>
          <a:xfrm>
            <a:off x="7040880" y="1920240"/>
            <a:ext cx="4205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5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Look at the goals and the table.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4"/>
          <p:cNvSpPr/>
          <p:nvPr/>
        </p:nvSpPr>
        <p:spPr>
          <a:xfrm>
            <a:off x="7040880" y="2560320"/>
            <a:ext cx="420588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6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1   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What is the same about Hùng and Đức?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6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2   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What is different about their goals each month?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6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3   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Does the table show that difference?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6"/>
          <p:cNvSpPr/>
          <p:nvPr/>
        </p:nvSpPr>
        <p:spPr>
          <a:xfrm>
            <a:off x="640080" y="5468040"/>
            <a:ext cx="1088100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The mean and the median are the same for both strikers; the mode is different. </a:t>
            </a:r>
            <a:r>
              <a:rPr lang="en-US" sz="155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But none of these measures shows how spread out the months are: </a:t>
            </a:r>
            <a:r>
              <a:rPr lang="en-US" sz="15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Hùng's months are spread out, and Đức's are all the same.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Chip Discuss"/>
          <p:cNvSpPr/>
          <p:nvPr/>
        </p:nvSpPr>
        <p:spPr>
          <a:xfrm>
            <a:off x="7040880" y="4462200"/>
            <a:ext cx="1279800" cy="383760"/>
          </a:xfrm>
          <a:prstGeom prst="roundRect">
            <a:avLst>
              <a:gd name="adj" fmla="val 50000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Discuss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ask"/>
          <p:cNvSpPr/>
          <p:nvPr/>
        </p:nvSpPr>
        <p:spPr>
          <a:xfrm>
            <a:off x="640080" y="2816280"/>
            <a:ext cx="5760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On your whiteboard, find the mean, median and mode for both strikers.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Cell r1c1"/>
          <p:cNvSpPr/>
          <p:nvPr/>
        </p:nvSpPr>
        <p:spPr>
          <a:xfrm>
            <a:off x="2011680" y="3977640"/>
            <a:ext cx="2651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Cell r1c2"/>
          <p:cNvSpPr/>
          <p:nvPr/>
        </p:nvSpPr>
        <p:spPr>
          <a:xfrm>
            <a:off x="4663440" y="3977640"/>
            <a:ext cx="1737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Cell r2c1"/>
          <p:cNvSpPr/>
          <p:nvPr/>
        </p:nvSpPr>
        <p:spPr>
          <a:xfrm>
            <a:off x="2011680" y="4434840"/>
            <a:ext cx="2651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Cell r2c2"/>
          <p:cNvSpPr/>
          <p:nvPr/>
        </p:nvSpPr>
        <p:spPr>
          <a:xfrm>
            <a:off x="4663440" y="4434840"/>
            <a:ext cx="1737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Cell r3c1"/>
          <p:cNvSpPr/>
          <p:nvPr/>
        </p:nvSpPr>
        <p:spPr>
          <a:xfrm>
            <a:off x="2011680" y="4892040"/>
            <a:ext cx="2651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Mode: not defined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Cell r3c2"/>
          <p:cNvSpPr/>
          <p:nvPr/>
        </p:nvSpPr>
        <p:spPr>
          <a:xfrm>
            <a:off x="4663440" y="4892040"/>
            <a:ext cx="1737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1" dur="indefinite" restart="never" nodeType="tmRoot">
          <p:childTnLst>
            <p:seq>
              <p:cTn id="142" dur="indefinite" nodeType="mainSeq">
                <p:childTnLst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STAGE 3 · MEASURING SPREAD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Free Fire: Nam and Thảo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87" name="Kills table"/>
          <p:cNvGraphicFramePr/>
          <p:nvPr/>
        </p:nvGraphicFramePr>
        <p:xfrm>
          <a:off x="640080" y="1554480"/>
          <a:ext cx="10881000" cy="1261440"/>
        </p:xfrm>
        <a:graphic>
          <a:graphicData uri="http://schemas.openxmlformats.org/drawingml/2006/table">
            <a:tbl>
              <a:tblPr/>
              <a:tblGrid>
                <a:gridCol w="1554480"/>
                <a:gridCol w="1554480"/>
                <a:gridCol w="1554480"/>
                <a:gridCol w="1554480"/>
                <a:gridCol w="1554480"/>
                <a:gridCol w="1554480"/>
                <a:gridCol w="1554480"/>
              </a:tblGrid>
              <a:tr h="42048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Kills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Match 1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Match 2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Match 3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Match 4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Match 5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Match 6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204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Nam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BEAE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5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7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11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048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Thảo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DF0D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11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9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11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8" name="Shape 2"/>
          <p:cNvSpPr/>
          <p:nvPr/>
        </p:nvSpPr>
        <p:spPr>
          <a:xfrm>
            <a:off x="640080" y="4133088"/>
            <a:ext cx="5257440" cy="1261872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3"/>
          <p:cNvSpPr/>
          <p:nvPr/>
        </p:nvSpPr>
        <p:spPr>
          <a:xfrm>
            <a:off x="914400" y="4206240"/>
            <a:ext cx="46630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Mean = sum ÷ 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4"/>
          <p:cNvSpPr/>
          <p:nvPr/>
        </p:nvSpPr>
        <p:spPr>
          <a:xfrm>
            <a:off x="914400" y="4617720"/>
            <a:ext cx="4663080" cy="68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Nam:  36 ÷ 6 = </a:t>
            </a: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6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        Thảo:  36 ÷ 6 = </a:t>
            </a:r>
            <a:r>
              <a:rPr lang="en-US" sz="15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6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5"/>
          <p:cNvSpPr/>
          <p:nvPr/>
        </p:nvSpPr>
        <p:spPr>
          <a:xfrm>
            <a:off x="6263640" y="4133088"/>
            <a:ext cx="5257440" cy="1261872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6"/>
          <p:cNvSpPr/>
          <p:nvPr/>
        </p:nvSpPr>
        <p:spPr>
          <a:xfrm>
            <a:off x="6537960" y="4206240"/>
            <a:ext cx="46630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Range = max − min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7"/>
          <p:cNvSpPr/>
          <p:nvPr/>
        </p:nvSpPr>
        <p:spPr>
          <a:xfrm>
            <a:off x="6537960" y="4617720"/>
            <a:ext cx="4663080" cy="68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Nam:  11 − 1 = </a:t>
            </a: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10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          Thảo:  11 − 1 = </a:t>
            </a:r>
            <a:r>
              <a:rPr lang="en-US" sz="15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10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8"/>
          <p:cNvSpPr/>
          <p:nvPr/>
        </p:nvSpPr>
        <p:spPr>
          <a:xfrm>
            <a:off x="640080" y="6053328"/>
            <a:ext cx="1974600" cy="383760"/>
          </a:xfrm>
          <a:prstGeom prst="roundRect">
            <a:avLst>
              <a:gd name="adj" fmla="val 50000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9"/>
          <p:cNvSpPr/>
          <p:nvPr/>
        </p:nvSpPr>
        <p:spPr>
          <a:xfrm>
            <a:off x="640080" y="6053328"/>
            <a:ext cx="1974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  Discuss 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0"/>
          <p:cNvSpPr/>
          <p:nvPr/>
        </p:nvSpPr>
        <p:spPr>
          <a:xfrm>
            <a:off x="640080" y="5504688"/>
            <a:ext cx="108810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Same mean. Same range. </a:t>
            </a: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Are their matches similar? What does the range tell us? What does it not tell us?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ask chip"/>
          <p:cNvSpPr/>
          <p:nvPr/>
        </p:nvSpPr>
        <p:spPr>
          <a:xfrm>
            <a:off x="640080" y="3611880"/>
            <a:ext cx="1828440" cy="383760"/>
          </a:xfrm>
          <a:prstGeom prst="roundRect">
            <a:avLst>
              <a:gd name="adj" fmla="val 50000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With your partner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ask"/>
          <p:cNvSpPr/>
          <p:nvPr/>
        </p:nvSpPr>
        <p:spPr>
          <a:xfrm>
            <a:off x="2697480" y="3611880"/>
            <a:ext cx="8823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Calculate the mean and the range for both players. What do you notice?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Question"/>
          <p:cNvSpPr/>
          <p:nvPr/>
        </p:nvSpPr>
        <p:spPr>
          <a:xfrm>
            <a:off x="640080" y="294436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E2C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are Nam and Thảo different?</a:t>
            </a:r>
            <a:endParaRPr lang="en-US" sz="2200" dirty="0"/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/>
      <p:bldP spid="198" grpId="0" animBg="1"/>
      <p:bldP spid="188" grpId="0" animBg="1"/>
      <p:bldP spid="189" grpId="0" animBg="1"/>
      <p:bldP spid="191" grpId="0" animBg="1"/>
      <p:bldP spid="192" grpId="0" animBg="1"/>
      <p:bldP spid="190" grpId="0" animBg="1"/>
      <p:bldP spid="193" grpId="0" animBg="1"/>
      <p:bldP spid="196" grpId="0" animBg="1"/>
      <p:bldP spid="194" grpId="0" animBg="1"/>
      <p:bldP spid="195" grpId="0" animBg="1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STAGE 3 · MEASURING SPREAD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The problem with range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2"/>
          <p:cNvSpPr/>
          <p:nvPr/>
        </p:nvSpPr>
        <p:spPr>
          <a:xfrm>
            <a:off x="640080" y="1691640"/>
            <a:ext cx="10881000" cy="178272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3"/>
          <p:cNvSpPr/>
          <p:nvPr/>
        </p:nvSpPr>
        <p:spPr>
          <a:xfrm>
            <a:off x="960120" y="1920240"/>
            <a:ext cx="102409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Nam:   </a:t>
            </a:r>
            <a:r>
              <a:rPr lang="en-US" sz="17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1, 5, 6, 6, 7, 11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tats Hùng"/>
          <p:cNvSpPr/>
          <p:nvPr/>
        </p:nvSpPr>
        <p:spPr>
          <a:xfrm>
            <a:off x="7269480" y="1920240"/>
            <a:ext cx="3931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→   mean 6, range 10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attern Hùng"/>
          <p:cNvSpPr/>
          <p:nvPr/>
        </p:nvSpPr>
        <p:spPr>
          <a:xfrm>
            <a:off x="4160520" y="1920240"/>
            <a:ext cx="30171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i="1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most matches close to 6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4"/>
          <p:cNvSpPr/>
          <p:nvPr/>
        </p:nvSpPr>
        <p:spPr>
          <a:xfrm>
            <a:off x="960120" y="2606040"/>
            <a:ext cx="102409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Thảo:   </a:t>
            </a:r>
            <a:r>
              <a:rPr lang="en-US" sz="17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1, 1, 3, 9, 11, 11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Stats Tâm"/>
          <p:cNvSpPr/>
          <p:nvPr/>
        </p:nvSpPr>
        <p:spPr>
          <a:xfrm>
            <a:off x="7269480" y="2606040"/>
            <a:ext cx="3931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→   mean 6, range 10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attern Tâm"/>
          <p:cNvSpPr/>
          <p:nvPr/>
        </p:nvSpPr>
        <p:spPr>
          <a:xfrm>
            <a:off x="4160520" y="2606040"/>
            <a:ext cx="30171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i="1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no match close to 6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5"/>
          <p:cNvSpPr/>
          <p:nvPr/>
        </p:nvSpPr>
        <p:spPr>
          <a:xfrm>
            <a:off x="640080" y="3703320"/>
            <a:ext cx="108810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Same range, but Thảo's matches are all far from 6, while most of Nam's are close to 6.  </a:t>
            </a:r>
            <a:r>
              <a:rPr lang="en-US" sz="1900" b="1" u="none" strike="noStrike">
                <a:solidFill>
                  <a:srgbClr val="E1553B"/>
                </a:solidFill>
                <a:effectLst/>
                <a:uFillTx/>
                <a:latin typeface="Cambria"/>
                <a:ea typeface="Cambria"/>
              </a:rPr>
              <a:t>Range only looks at the two ends and ignores everything in between.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6"/>
          <p:cNvSpPr/>
          <p:nvPr/>
        </p:nvSpPr>
        <p:spPr>
          <a:xfrm>
            <a:off x="640080" y="5577840"/>
            <a:ext cx="1974600" cy="383760"/>
          </a:xfrm>
          <a:prstGeom prst="roundRect">
            <a:avLst>
              <a:gd name="adj" fmla="val 50000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7"/>
          <p:cNvSpPr/>
          <p:nvPr/>
        </p:nvSpPr>
        <p:spPr>
          <a:xfrm>
            <a:off x="640080" y="5577840"/>
            <a:ext cx="19746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  Discuss 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8"/>
          <p:cNvSpPr/>
          <p:nvPr/>
        </p:nvSpPr>
        <p:spPr>
          <a:xfrm>
            <a:off x="640080" y="4663440"/>
            <a:ext cx="108810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How could we measure spread using </a:t>
            </a: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every</a:t>
            </a: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 value, not only the highest and the lowest? What could we measure for each match?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9" dur="indefinite" restart="never" nodeType="tmRoot">
          <p:childTnLst>
            <p:seq>
              <p:cTn id="190" dur="indefinite" nodeType="mainSeq">
                <p:childTnLst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MEAN ABSOLUTE DEVIATION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A measure that uses every value: MAD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"/>
          <p:cNvSpPr/>
          <p:nvPr/>
        </p:nvSpPr>
        <p:spPr>
          <a:xfrm>
            <a:off x="640080" y="164592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Core idea:  </a:t>
            </a: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how far is each value from the center? MAD is the average of those distances.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3"/>
          <p:cNvSpPr/>
          <p:nvPr/>
        </p:nvSpPr>
        <p:spPr>
          <a:xfrm>
            <a:off x="640080" y="2468880"/>
            <a:ext cx="3474360" cy="26056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4"/>
          <p:cNvSpPr/>
          <p:nvPr/>
        </p:nvSpPr>
        <p:spPr>
          <a:xfrm>
            <a:off x="914400" y="2788920"/>
            <a:ext cx="731160" cy="731160"/>
          </a:xfrm>
          <a:prstGeom prst="ellipse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5"/>
          <p:cNvSpPr/>
          <p:nvPr/>
        </p:nvSpPr>
        <p:spPr>
          <a:xfrm>
            <a:off x="914400" y="2788920"/>
            <a:ext cx="731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6"/>
          <p:cNvSpPr/>
          <p:nvPr/>
        </p:nvSpPr>
        <p:spPr>
          <a:xfrm>
            <a:off x="914400" y="36576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Find the mean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7"/>
          <p:cNvSpPr/>
          <p:nvPr/>
        </p:nvSpPr>
        <p:spPr>
          <a:xfrm>
            <a:off x="914400" y="4160520"/>
            <a:ext cx="2925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Calculate the average. This is your center.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8"/>
          <p:cNvSpPr/>
          <p:nvPr/>
        </p:nvSpPr>
        <p:spPr>
          <a:xfrm>
            <a:off x="4343400" y="2468880"/>
            <a:ext cx="3474360" cy="26056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9"/>
          <p:cNvSpPr/>
          <p:nvPr/>
        </p:nvSpPr>
        <p:spPr>
          <a:xfrm>
            <a:off x="4617720" y="2788920"/>
            <a:ext cx="731160" cy="731160"/>
          </a:xfrm>
          <a:prstGeom prst="ellipse">
            <a:avLst/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0"/>
          <p:cNvSpPr/>
          <p:nvPr/>
        </p:nvSpPr>
        <p:spPr>
          <a:xfrm>
            <a:off x="4617720" y="2788920"/>
            <a:ext cx="731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1"/>
          <p:cNvSpPr/>
          <p:nvPr/>
        </p:nvSpPr>
        <p:spPr>
          <a:xfrm>
            <a:off x="4617720" y="36576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Find each deviation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2"/>
          <p:cNvSpPr/>
          <p:nvPr/>
        </p:nvSpPr>
        <p:spPr>
          <a:xfrm>
            <a:off x="4617720" y="4160520"/>
            <a:ext cx="2925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x − mean  is the deviation from the mean. It can be negative.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13"/>
          <p:cNvSpPr/>
          <p:nvPr/>
        </p:nvSpPr>
        <p:spPr>
          <a:xfrm>
            <a:off x="8046720" y="2468880"/>
            <a:ext cx="3474360" cy="260568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14"/>
          <p:cNvSpPr/>
          <p:nvPr/>
        </p:nvSpPr>
        <p:spPr>
          <a:xfrm>
            <a:off x="8321040" y="2788920"/>
            <a:ext cx="731160" cy="731160"/>
          </a:xfrm>
          <a:prstGeom prst="ellipse">
            <a:avLst/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5"/>
          <p:cNvSpPr/>
          <p:nvPr/>
        </p:nvSpPr>
        <p:spPr>
          <a:xfrm>
            <a:off x="8321040" y="2788920"/>
            <a:ext cx="731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6"/>
          <p:cNvSpPr/>
          <p:nvPr/>
        </p:nvSpPr>
        <p:spPr>
          <a:xfrm>
            <a:off x="8321040" y="365760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Average the distances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7"/>
          <p:cNvSpPr/>
          <p:nvPr/>
        </p:nvSpPr>
        <p:spPr>
          <a:xfrm>
            <a:off x="8321040" y="4160520"/>
            <a:ext cx="2925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Use |x − mean| so negatives don't cancel, then take the mean.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18"/>
          <p:cNvSpPr/>
          <p:nvPr/>
        </p:nvSpPr>
        <p:spPr>
          <a:xfrm>
            <a:off x="640080" y="5257800"/>
            <a:ext cx="10881000" cy="868320"/>
          </a:xfrm>
          <a:prstGeom prst="roundRect">
            <a:avLst>
              <a:gd name="adj" fmla="val 8421"/>
            </a:avLst>
          </a:prstGeom>
          <a:solidFill>
            <a:srgbClr val="1E2C4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9"/>
          <p:cNvSpPr/>
          <p:nvPr/>
        </p:nvSpPr>
        <p:spPr>
          <a:xfrm>
            <a:off x="640080" y="5257800"/>
            <a:ext cx="1088100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8A317"/>
                </a:solidFill>
                <a:effectLst/>
                <a:uFillTx/>
                <a:latin typeface="Cambria"/>
                <a:ea typeface="Cambria"/>
              </a:rPr>
              <a:t>MAD  =  </a:t>
            </a: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the average distance of every value from the mean.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7" dur="indefinite" restart="never" nodeType="tmRoot">
          <p:childTnLst>
            <p:seq>
              <p:cTn id="208" dur="indefinite" nodeType="mainSeq">
                <p:childTnLst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MEAN ABSOLUTE DEVIATION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Step by step: Hùng's MAD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2"/>
          <p:cNvSpPr/>
          <p:nvPr/>
        </p:nvSpPr>
        <p:spPr>
          <a:xfrm>
            <a:off x="640080" y="1572840"/>
            <a:ext cx="512028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3"/>
          <p:cNvSpPr/>
          <p:nvPr/>
        </p:nvSpPr>
        <p:spPr>
          <a:xfrm>
            <a:off x="640080" y="1572840"/>
            <a:ext cx="51202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  With your partner: complete the table on your whiteboard 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36" name="Table 0"/>
          <p:cNvGraphicFramePr/>
          <p:nvPr/>
        </p:nvGraphicFramePr>
        <p:xfrm>
          <a:off x="640080" y="2148840"/>
          <a:ext cx="67662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2468880"/>
                <a:gridCol w="2468880"/>
              </a:tblGrid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 (x)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Deviation   x − mean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Distance   |x − mean|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Sum = ?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Sum = ?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E1553B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Sum = ?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</a:tbl>
          </a:graphicData>
        </a:graphic>
      </p:graphicFrame>
      <p:sp>
        <p:nvSpPr>
          <p:cNvPr id="237" name="Shape 4"/>
          <p:cNvSpPr/>
          <p:nvPr/>
        </p:nvSpPr>
        <p:spPr>
          <a:xfrm>
            <a:off x="7772400" y="2148840"/>
            <a:ext cx="3748680" cy="3108600"/>
          </a:xfrm>
          <a:prstGeom prst="roundRect">
            <a:avLst>
              <a:gd name="adj" fmla="val 2667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5"/>
          <p:cNvSpPr/>
          <p:nvPr/>
        </p:nvSpPr>
        <p:spPr>
          <a:xfrm>
            <a:off x="8046720" y="2286000"/>
            <a:ext cx="3200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Work out: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6"/>
          <p:cNvSpPr/>
          <p:nvPr/>
        </p:nvSpPr>
        <p:spPr>
          <a:xfrm>
            <a:off x="8046720" y="2697480"/>
            <a:ext cx="32000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1 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Find the total of the goals.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2 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Find the mean.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3 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Fill in the table.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4 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MAD = (sum of distances) ÷ 5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7"/>
          <p:cNvSpPr/>
          <p:nvPr/>
        </p:nvSpPr>
        <p:spPr>
          <a:xfrm>
            <a:off x="8046720" y="4251960"/>
            <a:ext cx="32000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Watch the middle column. What do the deviations add up to?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MEAN ABSOLUTE DEVIATION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Hùng's MAD: the answers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43" name="Walkthrough table"/>
          <p:cNvGraphicFramePr/>
          <p:nvPr/>
        </p:nvGraphicFramePr>
        <p:xfrm>
          <a:off x="640080" y="2148840"/>
          <a:ext cx="67662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2468880"/>
                <a:gridCol w="2468880"/>
              </a:tblGrid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 (x)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Deviation   x − mean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Distance   |x − mean|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</a:tbl>
          </a:graphicData>
        </a:graphic>
      </p:graphicFrame>
      <p:sp>
        <p:nvSpPr>
          <p:cNvPr id="244" name="Shape 2"/>
          <p:cNvSpPr/>
          <p:nvPr/>
        </p:nvSpPr>
        <p:spPr>
          <a:xfrm>
            <a:off x="7772400" y="2148840"/>
            <a:ext cx="3748680" cy="374868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3"/>
          <p:cNvSpPr/>
          <p:nvPr/>
        </p:nvSpPr>
        <p:spPr>
          <a:xfrm>
            <a:off x="8046720" y="2468880"/>
            <a:ext cx="32000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4"/>
          <p:cNvSpPr/>
          <p:nvPr/>
        </p:nvSpPr>
        <p:spPr>
          <a:xfrm>
            <a:off x="8046720" y="2971800"/>
            <a:ext cx="32000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12 ÷ 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5"/>
          <p:cNvSpPr/>
          <p:nvPr/>
        </p:nvSpPr>
        <p:spPr>
          <a:xfrm>
            <a:off x="8046720" y="3520440"/>
            <a:ext cx="32000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E1553B"/>
                </a:solidFill>
                <a:effectLst/>
                <a:uFillTx/>
                <a:latin typeface="Cambria"/>
                <a:ea typeface="Cambria"/>
              </a:rPr>
              <a:t>= 2.4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6"/>
          <p:cNvSpPr/>
          <p:nvPr/>
        </p:nvSpPr>
        <p:spPr>
          <a:xfrm>
            <a:off x="8046720" y="457200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en-US" sz="1400" b="0" i="1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On average, Hùng's monthly goals land 2.4 away from his mean of 4.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7"/>
          <p:cNvSpPr/>
          <p:nvPr/>
        </p:nvSpPr>
        <p:spPr>
          <a:xfrm>
            <a:off x="640080" y="5468040"/>
            <a:ext cx="6766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Notice: the deviations sum to 0. That is why we take the absolute value before averaging.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Cell r1c1"/>
          <p:cNvSpPr/>
          <p:nvPr/>
        </p:nvSpPr>
        <p:spPr>
          <a:xfrm>
            <a:off x="2468880" y="26060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6 − 4 = +2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Cell r1c2"/>
          <p:cNvSpPr/>
          <p:nvPr/>
        </p:nvSpPr>
        <p:spPr>
          <a:xfrm>
            <a:off x="4937760" y="26060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Cell r2c1"/>
          <p:cNvSpPr/>
          <p:nvPr/>
        </p:nvSpPr>
        <p:spPr>
          <a:xfrm>
            <a:off x="2468880" y="30632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8 − 4 = +4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Cell r2c2"/>
          <p:cNvSpPr/>
          <p:nvPr/>
        </p:nvSpPr>
        <p:spPr>
          <a:xfrm>
            <a:off x="4937760" y="30632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Cell r3c1"/>
          <p:cNvSpPr/>
          <p:nvPr/>
        </p:nvSpPr>
        <p:spPr>
          <a:xfrm>
            <a:off x="2468880" y="35204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2 − 4 = −2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Cell r3c2"/>
          <p:cNvSpPr/>
          <p:nvPr/>
        </p:nvSpPr>
        <p:spPr>
          <a:xfrm>
            <a:off x="4937760" y="35204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Cell r4c1"/>
          <p:cNvSpPr/>
          <p:nvPr/>
        </p:nvSpPr>
        <p:spPr>
          <a:xfrm>
            <a:off x="2468880" y="39776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0 − 4 = −4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Cell r4c2"/>
          <p:cNvSpPr/>
          <p:nvPr/>
        </p:nvSpPr>
        <p:spPr>
          <a:xfrm>
            <a:off x="4937760" y="39776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Cell r5c1"/>
          <p:cNvSpPr/>
          <p:nvPr/>
        </p:nvSpPr>
        <p:spPr>
          <a:xfrm>
            <a:off x="2468880" y="44348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4 − 4 = 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Cell r5c2"/>
          <p:cNvSpPr/>
          <p:nvPr/>
        </p:nvSpPr>
        <p:spPr>
          <a:xfrm>
            <a:off x="4937760" y="44348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Cell r6c0"/>
          <p:cNvSpPr/>
          <p:nvPr/>
        </p:nvSpPr>
        <p:spPr>
          <a:xfrm>
            <a:off x="640080" y="4892040"/>
            <a:ext cx="1828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Sum = 20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Cell r6c1"/>
          <p:cNvSpPr/>
          <p:nvPr/>
        </p:nvSpPr>
        <p:spPr>
          <a:xfrm>
            <a:off x="2468880" y="48920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Sum = 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Cell r6c2"/>
          <p:cNvSpPr/>
          <p:nvPr/>
        </p:nvSpPr>
        <p:spPr>
          <a:xfrm>
            <a:off x="4937760" y="48920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Sum = 12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otal"/>
          <p:cNvSpPr/>
          <p:nvPr/>
        </p:nvSpPr>
        <p:spPr>
          <a:xfrm>
            <a:off x="640080" y="1572840"/>
            <a:ext cx="3931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Total = 6 + 8 + 2 + 0 + 4 = 20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Mean"/>
          <p:cNvSpPr/>
          <p:nvPr/>
        </p:nvSpPr>
        <p:spPr>
          <a:xfrm>
            <a:off x="4754880" y="1572840"/>
            <a:ext cx="2651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Mean = 20 ÷ 5 = 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1" dur="indefinite" restart="never" nodeType="tmRoot">
          <p:childTnLst>
            <p:seq>
              <p:cTn id="252" dur="indefinite" nodeType="mainSeq">
                <p:childTnLst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MEAN ABSOLUTE DEVIATION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Make your prediction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2"/>
          <p:cNvSpPr/>
          <p:nvPr/>
        </p:nvSpPr>
        <p:spPr>
          <a:xfrm>
            <a:off x="640080" y="1783080"/>
            <a:ext cx="3474360" cy="4114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3"/>
          <p:cNvSpPr/>
          <p:nvPr/>
        </p:nvSpPr>
        <p:spPr>
          <a:xfrm>
            <a:off x="640080" y="1783080"/>
            <a:ext cx="3474360" cy="685440"/>
          </a:xfrm>
          <a:prstGeom prst="roundRect">
            <a:avLst>
              <a:gd name="adj" fmla="val 10667"/>
            </a:avLst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4"/>
          <p:cNvSpPr/>
          <p:nvPr/>
        </p:nvSpPr>
        <p:spPr>
          <a:xfrm>
            <a:off x="640080" y="2148840"/>
            <a:ext cx="3474360" cy="319680"/>
          </a:xfrm>
          <a:prstGeom prst="rect">
            <a:avLst/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5"/>
          <p:cNvSpPr/>
          <p:nvPr/>
        </p:nvSpPr>
        <p:spPr>
          <a:xfrm>
            <a:off x="914400" y="1783080"/>
            <a:ext cx="29257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Đức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6"/>
          <p:cNvSpPr/>
          <p:nvPr/>
        </p:nvSpPr>
        <p:spPr>
          <a:xfrm>
            <a:off x="914400" y="297180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7"/>
          <p:cNvSpPr/>
          <p:nvPr/>
        </p:nvSpPr>
        <p:spPr>
          <a:xfrm>
            <a:off x="914400" y="32461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C7CDD6"/>
                </a:solidFill>
                <a:effectLst/>
                <a:uFillTx/>
                <a:latin typeface="Cambria"/>
                <a:ea typeface="Cambria"/>
              </a:rPr>
              <a:t>?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8"/>
          <p:cNvSpPr/>
          <p:nvPr/>
        </p:nvSpPr>
        <p:spPr>
          <a:xfrm>
            <a:off x="914400" y="4160520"/>
            <a:ext cx="2925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Scored exactly 4 every single month.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9"/>
          <p:cNvSpPr/>
          <p:nvPr/>
        </p:nvSpPr>
        <p:spPr>
          <a:xfrm>
            <a:off x="914400" y="5029200"/>
            <a:ext cx="29257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No table: what is his MAD? Whiteboards up.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Duc why"/>
          <p:cNvSpPr/>
          <p:nvPr/>
        </p:nvSpPr>
        <p:spPr>
          <a:xfrm>
            <a:off x="914400" y="5029200"/>
            <a:ext cx="2925720" cy="7311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Every month is exactly 4, so every distance from the mean is 0.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Duc MAD"/>
          <p:cNvSpPr/>
          <p:nvPr/>
        </p:nvSpPr>
        <p:spPr>
          <a:xfrm>
            <a:off x="914400" y="3246120"/>
            <a:ext cx="2925720" cy="9140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12917C"/>
                </a:solidFill>
                <a:effectLst/>
                <a:uFillTx/>
                <a:latin typeface="Cambria"/>
                <a:ea typeface="Cambria"/>
              </a:rPr>
              <a:t>0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10"/>
          <p:cNvSpPr/>
          <p:nvPr/>
        </p:nvSpPr>
        <p:spPr>
          <a:xfrm>
            <a:off x="4343400" y="1783080"/>
            <a:ext cx="3474360" cy="4114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11"/>
          <p:cNvSpPr/>
          <p:nvPr/>
        </p:nvSpPr>
        <p:spPr>
          <a:xfrm>
            <a:off x="4343400" y="1783080"/>
            <a:ext cx="3474360" cy="685440"/>
          </a:xfrm>
          <a:prstGeom prst="roundRect">
            <a:avLst>
              <a:gd name="adj" fmla="val 10667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12"/>
          <p:cNvSpPr/>
          <p:nvPr/>
        </p:nvSpPr>
        <p:spPr>
          <a:xfrm>
            <a:off x="4343400" y="2148840"/>
            <a:ext cx="3474360" cy="319680"/>
          </a:xfrm>
          <a:prstGeom prst="rect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13"/>
          <p:cNvSpPr/>
          <p:nvPr/>
        </p:nvSpPr>
        <p:spPr>
          <a:xfrm>
            <a:off x="4617720" y="1783080"/>
            <a:ext cx="29257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Hùng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14"/>
          <p:cNvSpPr/>
          <p:nvPr/>
        </p:nvSpPr>
        <p:spPr>
          <a:xfrm>
            <a:off x="4617720" y="297180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5"/>
          <p:cNvSpPr/>
          <p:nvPr/>
        </p:nvSpPr>
        <p:spPr>
          <a:xfrm>
            <a:off x="4617720" y="32461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E1553B"/>
                </a:solidFill>
                <a:effectLst/>
                <a:uFillTx/>
                <a:latin typeface="Cambria"/>
                <a:ea typeface="Cambria"/>
              </a:rPr>
              <a:t>2.4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16"/>
          <p:cNvSpPr/>
          <p:nvPr/>
        </p:nvSpPr>
        <p:spPr>
          <a:xfrm>
            <a:off x="4617720" y="4160520"/>
            <a:ext cx="2925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Some months well above or below 4.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17"/>
          <p:cNvSpPr/>
          <p:nvPr/>
        </p:nvSpPr>
        <p:spPr>
          <a:xfrm>
            <a:off x="4617720" y="5029200"/>
            <a:ext cx="29257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Our worked example.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Shape 18"/>
          <p:cNvSpPr/>
          <p:nvPr/>
        </p:nvSpPr>
        <p:spPr>
          <a:xfrm>
            <a:off x="8046720" y="1783080"/>
            <a:ext cx="3474360" cy="4114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19"/>
          <p:cNvSpPr/>
          <p:nvPr/>
        </p:nvSpPr>
        <p:spPr>
          <a:xfrm>
            <a:off x="8046720" y="1783080"/>
            <a:ext cx="3474360" cy="685440"/>
          </a:xfrm>
          <a:prstGeom prst="roundRect">
            <a:avLst>
              <a:gd name="adj" fmla="val 10667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20"/>
          <p:cNvSpPr/>
          <p:nvPr/>
        </p:nvSpPr>
        <p:spPr>
          <a:xfrm>
            <a:off x="8046720" y="2148840"/>
            <a:ext cx="3474360" cy="319680"/>
          </a:xfrm>
          <a:prstGeom prst="rect">
            <a:avLst/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21"/>
          <p:cNvSpPr/>
          <p:nvPr/>
        </p:nvSpPr>
        <p:spPr>
          <a:xfrm>
            <a:off x="8321040" y="1783080"/>
            <a:ext cx="29257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Tâm</a:t>
            </a:r>
            <a:r>
              <a:rPr lang="en-US" sz="1200" b="0" i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   new striker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22"/>
          <p:cNvSpPr/>
          <p:nvPr/>
        </p:nvSpPr>
        <p:spPr>
          <a:xfrm>
            <a:off x="8321040" y="297180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23"/>
          <p:cNvSpPr/>
          <p:nvPr/>
        </p:nvSpPr>
        <p:spPr>
          <a:xfrm>
            <a:off x="8321040" y="324612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C7CDD6"/>
                </a:solidFill>
                <a:effectLst/>
                <a:uFillTx/>
                <a:latin typeface="Cambria"/>
                <a:ea typeface="Cambria"/>
              </a:rPr>
              <a:t>?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24"/>
          <p:cNvSpPr/>
          <p:nvPr/>
        </p:nvSpPr>
        <p:spPr>
          <a:xfrm>
            <a:off x="8321040" y="4160520"/>
            <a:ext cx="2925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Big months and 0-goal months. Most are far from 4.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25"/>
          <p:cNvSpPr/>
          <p:nvPr/>
        </p:nvSpPr>
        <p:spPr>
          <a:xfrm>
            <a:off x="8321040" y="5029200"/>
            <a:ext cx="29257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MAD bigger or smaller than Hùng's?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26"/>
          <p:cNvSpPr/>
          <p:nvPr/>
        </p:nvSpPr>
        <p:spPr>
          <a:xfrm>
            <a:off x="640080" y="6035040"/>
            <a:ext cx="10881000" cy="621360"/>
          </a:xfrm>
          <a:prstGeom prst="roundRect">
            <a:avLst>
              <a:gd name="adj" fmla="val 11765"/>
            </a:avLst>
          </a:prstGeom>
          <a:solidFill>
            <a:srgbClr val="FBF1DC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27"/>
          <p:cNvSpPr/>
          <p:nvPr/>
        </p:nvSpPr>
        <p:spPr>
          <a:xfrm>
            <a:off x="914400" y="6035040"/>
            <a:ext cx="1033236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The wager: 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Will Tâm's MAD be ABOVE or BELOW Hùng's 2.4? Write your answer on your whiteboard, and how sure you are: guess, fairly sure or very sure. Boards up together, before any math.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Goals Đức"/>
          <p:cNvSpPr/>
          <p:nvPr/>
        </p:nvSpPr>
        <p:spPr>
          <a:xfrm>
            <a:off x="914400" y="256032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Goals: </a:t>
            </a:r>
            <a:r>
              <a:rPr lang="en-US" sz="13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4, 4, 4, 4, 4</a:t>
            </a: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  ·  mean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Goals Hùng"/>
          <p:cNvSpPr/>
          <p:nvPr/>
        </p:nvSpPr>
        <p:spPr>
          <a:xfrm>
            <a:off x="4617720" y="256032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Goals: </a:t>
            </a:r>
            <a:r>
              <a:rPr lang="en-US" sz="13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6, 8, 2, 0, 4</a:t>
            </a: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  ·  mean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Goals Tâm"/>
          <p:cNvSpPr/>
          <p:nvPr/>
        </p:nvSpPr>
        <p:spPr>
          <a:xfrm>
            <a:off x="8321040" y="256032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Goals: </a:t>
            </a:r>
            <a:r>
              <a:rPr lang="en-US" sz="13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8, 0, 0, 8, 4</a:t>
            </a: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  ·  mean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7" dur="indefinite" restart="never" nodeType="tmRoot">
          <p:childTnLst>
            <p:seq>
              <p:cTn id="318" dur="indefinite" nodeType="mainSeq">
                <p:childTnLst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MEAN ABSOLUTE DEVIATION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Your turn: Tâm's MAD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2"/>
          <p:cNvSpPr/>
          <p:nvPr/>
        </p:nvSpPr>
        <p:spPr>
          <a:xfrm>
            <a:off x="640080" y="1572840"/>
            <a:ext cx="374148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3"/>
          <p:cNvSpPr/>
          <p:nvPr/>
        </p:nvSpPr>
        <p:spPr>
          <a:xfrm>
            <a:off x="640080" y="1572840"/>
            <a:ext cx="3741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  On your own, in your notebook 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02" name="Table 0"/>
          <p:cNvGraphicFramePr/>
          <p:nvPr/>
        </p:nvGraphicFramePr>
        <p:xfrm>
          <a:off x="640080" y="2148840"/>
          <a:ext cx="6766200" cy="3200400"/>
        </p:xfrm>
        <a:graphic>
          <a:graphicData uri="http://schemas.openxmlformats.org/drawingml/2006/table">
            <a:tbl>
              <a:tblPr/>
              <a:tblGrid>
                <a:gridCol w="1463040"/>
                <a:gridCol w="2286000"/>
                <a:gridCol w="3017520"/>
              </a:tblGrid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 (x)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Deviation   x − mean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Absolute deviation   |x − mean|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Sum = ?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Sum = ?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E1553B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Sum = ?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</a:tbl>
          </a:graphicData>
        </a:graphic>
      </p:graphicFrame>
      <p:sp>
        <p:nvSpPr>
          <p:cNvPr id="303" name="Shape 4"/>
          <p:cNvSpPr/>
          <p:nvPr/>
        </p:nvSpPr>
        <p:spPr>
          <a:xfrm>
            <a:off x="7772400" y="2148840"/>
            <a:ext cx="3748680" cy="2742840"/>
          </a:xfrm>
          <a:prstGeom prst="roundRect">
            <a:avLst>
              <a:gd name="adj" fmla="val 2667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5"/>
          <p:cNvSpPr/>
          <p:nvPr/>
        </p:nvSpPr>
        <p:spPr>
          <a:xfrm>
            <a:off x="8046720" y="2331720"/>
            <a:ext cx="3200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Work out: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6"/>
          <p:cNvSpPr/>
          <p:nvPr/>
        </p:nvSpPr>
        <p:spPr>
          <a:xfrm>
            <a:off x="8046720" y="2788920"/>
            <a:ext cx="32000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1 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Find the total and the mean.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5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2 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Fill the table.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3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MAD = (sum of |x − mean|) ÷ 5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7"/>
          <p:cNvSpPr/>
          <p:nvPr/>
        </p:nvSpPr>
        <p:spPr>
          <a:xfrm>
            <a:off x="8046720" y="3931920"/>
            <a:ext cx="32000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Check: the deviations in the middle column should add up to 0.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8"/>
          <p:cNvSpPr/>
          <p:nvPr/>
        </p:nvSpPr>
        <p:spPr>
          <a:xfrm>
            <a:off x="4572000" y="1572840"/>
            <a:ext cx="6949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|x − mean|</a:t>
            </a:r>
            <a:r>
              <a:rPr lang="en-US" sz="13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 is the </a:t>
            </a:r>
            <a:r>
              <a:rPr lang="en-US" sz="13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absolute deviation</a:t>
            </a:r>
            <a:r>
              <a:rPr lang="en-US" sz="13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: how far x is from the mean. It is never negative.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9"/>
          <p:cNvSpPr/>
          <p:nvPr/>
        </p:nvSpPr>
        <p:spPr>
          <a:xfrm>
            <a:off x="7772400" y="5029200"/>
            <a:ext cx="3748680" cy="959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1291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0"/>
          <p:cNvSpPr/>
          <p:nvPr/>
        </p:nvSpPr>
        <p:spPr>
          <a:xfrm>
            <a:off x="8046720" y="5029200"/>
            <a:ext cx="320004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Finished early?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Write one sentence: what does Tâm's MAD tell you about his goals?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MEAN ABSOLUTE DEVIATION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Check your work: Tâm's MAD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12" name="Feedback table"/>
          <p:cNvGraphicFramePr/>
          <p:nvPr/>
        </p:nvGraphicFramePr>
        <p:xfrm>
          <a:off x="640080" y="2148840"/>
          <a:ext cx="6766200" cy="3200400"/>
        </p:xfrm>
        <a:graphic>
          <a:graphicData uri="http://schemas.openxmlformats.org/drawingml/2006/table">
            <a:tbl>
              <a:tblPr/>
              <a:tblGrid>
                <a:gridCol w="1463040"/>
                <a:gridCol w="2286000"/>
                <a:gridCol w="3017520"/>
              </a:tblGrid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 (x)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Deviation   x − mean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Absolute deviation   |x − mean|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endParaRPr lang="en-US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</a:tbl>
          </a:graphicData>
        </a:graphic>
      </p:graphicFrame>
      <p:sp>
        <p:nvSpPr>
          <p:cNvPr id="313" name="Check card"/>
          <p:cNvSpPr/>
          <p:nvPr/>
        </p:nvSpPr>
        <p:spPr>
          <a:xfrm>
            <a:off x="7772400" y="2148840"/>
            <a:ext cx="3748680" cy="2057040"/>
          </a:xfrm>
          <a:prstGeom prst="roundRect">
            <a:avLst>
              <a:gd name="adj" fmla="val 4000"/>
            </a:avLst>
          </a:prstGeom>
          <a:solidFill>
            <a:srgbClr val="EEF1F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Check list"/>
          <p:cNvSpPr/>
          <p:nvPr/>
        </p:nvSpPr>
        <p:spPr>
          <a:xfrm>
            <a:off x="8046720" y="2240280"/>
            <a:ext cx="329148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Check your own table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1 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My deviations add up to 0.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300"/>
              </a:spcAft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2 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No absolute deviation is negative.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3 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I divided by 5.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MAD card"/>
          <p:cNvSpPr/>
          <p:nvPr/>
        </p:nvSpPr>
        <p:spPr>
          <a:xfrm>
            <a:off x="7772400" y="4389120"/>
            <a:ext cx="3748680" cy="13255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MAD line"/>
          <p:cNvSpPr/>
          <p:nvPr/>
        </p:nvSpPr>
        <p:spPr>
          <a:xfrm>
            <a:off x="8046720" y="4480560"/>
            <a:ext cx="3291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Tâm's MAD  =  16 ÷ 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MAD value"/>
          <p:cNvSpPr/>
          <p:nvPr/>
        </p:nvSpPr>
        <p:spPr>
          <a:xfrm>
            <a:off x="8046720" y="4937760"/>
            <a:ext cx="32914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>
                <a:solidFill>
                  <a:srgbClr val="E8A317"/>
                </a:solidFill>
                <a:effectLst/>
                <a:uFillTx/>
                <a:latin typeface="Cambria"/>
                <a:ea typeface="Cambria"/>
              </a:rPr>
              <a:t>= 3.2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Wager band"/>
          <p:cNvSpPr/>
          <p:nvPr/>
        </p:nvSpPr>
        <p:spPr>
          <a:xfrm>
            <a:off x="640080" y="5806440"/>
            <a:ext cx="10881000" cy="566640"/>
          </a:xfrm>
          <a:prstGeom prst="roundRect">
            <a:avLst>
              <a:gd name="adj" fmla="val 10000"/>
            </a:avLst>
          </a:prstGeom>
          <a:solidFill>
            <a:srgbClr val="FBF1D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Wager text"/>
          <p:cNvSpPr/>
          <p:nvPr/>
        </p:nvSpPr>
        <p:spPr>
          <a:xfrm>
            <a:off x="914400" y="5806440"/>
            <a:ext cx="10332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Tâm's MAD is 3.2, above Hùng's 2.4. </a:t>
            </a:r>
            <a:r>
              <a:rPr lang="en-US" sz="15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ABOVE was the right prediction.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Cell r1c1"/>
          <p:cNvSpPr/>
          <p:nvPr/>
        </p:nvSpPr>
        <p:spPr>
          <a:xfrm>
            <a:off x="2103120" y="2606040"/>
            <a:ext cx="2285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+4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Cell r1c2"/>
          <p:cNvSpPr/>
          <p:nvPr/>
        </p:nvSpPr>
        <p:spPr>
          <a:xfrm>
            <a:off x="4389120" y="2606040"/>
            <a:ext cx="3017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Cell r2c1"/>
          <p:cNvSpPr/>
          <p:nvPr/>
        </p:nvSpPr>
        <p:spPr>
          <a:xfrm>
            <a:off x="2103120" y="3063240"/>
            <a:ext cx="2285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−4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Cell r2c2"/>
          <p:cNvSpPr/>
          <p:nvPr/>
        </p:nvSpPr>
        <p:spPr>
          <a:xfrm>
            <a:off x="4389120" y="3063240"/>
            <a:ext cx="3017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Cell r3c1"/>
          <p:cNvSpPr/>
          <p:nvPr/>
        </p:nvSpPr>
        <p:spPr>
          <a:xfrm>
            <a:off x="2103120" y="3520440"/>
            <a:ext cx="2285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−4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Cell r3c2"/>
          <p:cNvSpPr/>
          <p:nvPr/>
        </p:nvSpPr>
        <p:spPr>
          <a:xfrm>
            <a:off x="4389120" y="3520440"/>
            <a:ext cx="3017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Cell r4c1"/>
          <p:cNvSpPr/>
          <p:nvPr/>
        </p:nvSpPr>
        <p:spPr>
          <a:xfrm>
            <a:off x="2103120" y="3977640"/>
            <a:ext cx="2285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+4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Cell r4c2"/>
          <p:cNvSpPr/>
          <p:nvPr/>
        </p:nvSpPr>
        <p:spPr>
          <a:xfrm>
            <a:off x="4389120" y="3977640"/>
            <a:ext cx="3017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Cell r5c1"/>
          <p:cNvSpPr/>
          <p:nvPr/>
        </p:nvSpPr>
        <p:spPr>
          <a:xfrm>
            <a:off x="2103120" y="4434840"/>
            <a:ext cx="2285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Cell r5c2"/>
          <p:cNvSpPr/>
          <p:nvPr/>
        </p:nvSpPr>
        <p:spPr>
          <a:xfrm>
            <a:off x="4389120" y="4434840"/>
            <a:ext cx="3017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Cell r6c0"/>
          <p:cNvSpPr/>
          <p:nvPr/>
        </p:nvSpPr>
        <p:spPr>
          <a:xfrm>
            <a:off x="640080" y="4892040"/>
            <a:ext cx="1462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Sum = 20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Cell r6c1"/>
          <p:cNvSpPr/>
          <p:nvPr/>
        </p:nvSpPr>
        <p:spPr>
          <a:xfrm>
            <a:off x="2103120" y="4892040"/>
            <a:ext cx="2285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Sum = 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Cell r6c2"/>
          <p:cNvSpPr/>
          <p:nvPr/>
        </p:nvSpPr>
        <p:spPr>
          <a:xfrm>
            <a:off x="4389120" y="4892040"/>
            <a:ext cx="3017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Sum = 16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otal"/>
          <p:cNvSpPr/>
          <p:nvPr/>
        </p:nvSpPr>
        <p:spPr>
          <a:xfrm>
            <a:off x="640080" y="1572840"/>
            <a:ext cx="3931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Total = 8 + 0 + 0 + 8 + 4 = 20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Mean"/>
          <p:cNvSpPr/>
          <p:nvPr/>
        </p:nvSpPr>
        <p:spPr>
          <a:xfrm>
            <a:off x="4754880" y="1572840"/>
            <a:ext cx="2651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Mean = 20 ÷ 5 = 4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3" dur="indefinite" restart="never" nodeType="tmRoot">
          <p:childTnLst>
            <p:seq>
              <p:cTn id="334" dur="indefinite" nodeType="mainSeq">
                <p:childTnLst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INTERPRETING MAD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What does MAD tell us?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Shape 2"/>
          <p:cNvSpPr/>
          <p:nvPr/>
        </p:nvSpPr>
        <p:spPr>
          <a:xfrm>
            <a:off x="640080" y="1783080"/>
            <a:ext cx="3474360" cy="3382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3"/>
          <p:cNvSpPr/>
          <p:nvPr/>
        </p:nvSpPr>
        <p:spPr>
          <a:xfrm>
            <a:off x="640080" y="1783080"/>
            <a:ext cx="3474360" cy="685440"/>
          </a:xfrm>
          <a:prstGeom prst="roundRect">
            <a:avLst>
              <a:gd name="adj" fmla="val 10667"/>
            </a:avLst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4"/>
          <p:cNvSpPr/>
          <p:nvPr/>
        </p:nvSpPr>
        <p:spPr>
          <a:xfrm>
            <a:off x="640080" y="2148840"/>
            <a:ext cx="3474360" cy="319680"/>
          </a:xfrm>
          <a:prstGeom prst="rect">
            <a:avLst/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5"/>
          <p:cNvSpPr/>
          <p:nvPr/>
        </p:nvSpPr>
        <p:spPr>
          <a:xfrm>
            <a:off x="914400" y="1783080"/>
            <a:ext cx="29257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Đức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6"/>
          <p:cNvSpPr/>
          <p:nvPr/>
        </p:nvSpPr>
        <p:spPr>
          <a:xfrm>
            <a:off x="914400" y="269748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7"/>
          <p:cNvSpPr/>
          <p:nvPr/>
        </p:nvSpPr>
        <p:spPr>
          <a:xfrm>
            <a:off x="914400" y="306324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12917C"/>
                </a:solidFill>
                <a:effectLst/>
                <a:uFillTx/>
                <a:latin typeface="Cambria"/>
                <a:ea typeface="Cambria"/>
              </a:rPr>
              <a:t>0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8"/>
          <p:cNvSpPr/>
          <p:nvPr/>
        </p:nvSpPr>
        <p:spPr>
          <a:xfrm>
            <a:off x="914400" y="411480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Scored exactly 4 every month. Zero variability in these five months.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9"/>
          <p:cNvSpPr/>
          <p:nvPr/>
        </p:nvSpPr>
        <p:spPr>
          <a:xfrm>
            <a:off x="4343400" y="1783080"/>
            <a:ext cx="3474360" cy="3382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10"/>
          <p:cNvSpPr/>
          <p:nvPr/>
        </p:nvSpPr>
        <p:spPr>
          <a:xfrm>
            <a:off x="4343400" y="1783080"/>
            <a:ext cx="3474360" cy="685440"/>
          </a:xfrm>
          <a:prstGeom prst="roundRect">
            <a:avLst>
              <a:gd name="adj" fmla="val 10667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Shape 11"/>
          <p:cNvSpPr/>
          <p:nvPr/>
        </p:nvSpPr>
        <p:spPr>
          <a:xfrm>
            <a:off x="4343400" y="2148840"/>
            <a:ext cx="3474360" cy="319680"/>
          </a:xfrm>
          <a:prstGeom prst="rect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12"/>
          <p:cNvSpPr/>
          <p:nvPr/>
        </p:nvSpPr>
        <p:spPr>
          <a:xfrm>
            <a:off x="4617720" y="1783080"/>
            <a:ext cx="29257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Hùng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3"/>
          <p:cNvSpPr/>
          <p:nvPr/>
        </p:nvSpPr>
        <p:spPr>
          <a:xfrm>
            <a:off x="4617720" y="269748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14"/>
          <p:cNvSpPr/>
          <p:nvPr/>
        </p:nvSpPr>
        <p:spPr>
          <a:xfrm>
            <a:off x="4617720" y="306324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E1553B"/>
                </a:solidFill>
                <a:effectLst/>
                <a:uFillTx/>
                <a:latin typeface="Cambria"/>
                <a:ea typeface="Cambria"/>
              </a:rPr>
              <a:t>2.4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15"/>
          <p:cNvSpPr/>
          <p:nvPr/>
        </p:nvSpPr>
        <p:spPr>
          <a:xfrm>
            <a:off x="4617720" y="411480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Moderate spread. Some months far from 4, some close to it.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16"/>
          <p:cNvSpPr/>
          <p:nvPr/>
        </p:nvSpPr>
        <p:spPr>
          <a:xfrm>
            <a:off x="8046720" y="1783080"/>
            <a:ext cx="3474360" cy="338292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17"/>
          <p:cNvSpPr/>
          <p:nvPr/>
        </p:nvSpPr>
        <p:spPr>
          <a:xfrm>
            <a:off x="8046720" y="1783080"/>
            <a:ext cx="3474360" cy="685440"/>
          </a:xfrm>
          <a:prstGeom prst="roundRect">
            <a:avLst>
              <a:gd name="adj" fmla="val 10667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18"/>
          <p:cNvSpPr/>
          <p:nvPr/>
        </p:nvSpPr>
        <p:spPr>
          <a:xfrm>
            <a:off x="8046720" y="2148840"/>
            <a:ext cx="3474360" cy="319680"/>
          </a:xfrm>
          <a:prstGeom prst="rect">
            <a:avLst/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19"/>
          <p:cNvSpPr/>
          <p:nvPr/>
        </p:nvSpPr>
        <p:spPr>
          <a:xfrm>
            <a:off x="8321040" y="1783080"/>
            <a:ext cx="29257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Tâm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20"/>
          <p:cNvSpPr/>
          <p:nvPr/>
        </p:nvSpPr>
        <p:spPr>
          <a:xfrm>
            <a:off x="8321040" y="2697480"/>
            <a:ext cx="292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MAD =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1"/>
          <p:cNvSpPr/>
          <p:nvPr/>
        </p:nvSpPr>
        <p:spPr>
          <a:xfrm>
            <a:off x="8321040" y="306324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200" b="1" u="none" strike="noStrike">
                <a:solidFill>
                  <a:srgbClr val="E8A317"/>
                </a:solidFill>
                <a:effectLst/>
                <a:uFillTx/>
                <a:latin typeface="Cambria"/>
                <a:ea typeface="Cambria"/>
              </a:rPr>
              <a:t>3.2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22"/>
          <p:cNvSpPr/>
          <p:nvPr/>
        </p:nvSpPr>
        <p:spPr>
          <a:xfrm>
            <a:off x="8321040" y="4114800"/>
            <a:ext cx="2925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High spread. Goals pile at the extremes: least consistent.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Shape 23"/>
          <p:cNvSpPr/>
          <p:nvPr/>
        </p:nvSpPr>
        <p:spPr>
          <a:xfrm>
            <a:off x="640080" y="5349240"/>
            <a:ext cx="10881000" cy="658080"/>
          </a:xfrm>
          <a:prstGeom prst="roundRect">
            <a:avLst>
              <a:gd name="adj" fmla="val 9412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24"/>
          <p:cNvSpPr/>
          <p:nvPr/>
        </p:nvSpPr>
        <p:spPr>
          <a:xfrm>
            <a:off x="640080" y="5349240"/>
            <a:ext cx="108810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Which striker was most consistent so far? Which was least? Why?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Chip Discuss"/>
          <p:cNvSpPr/>
          <p:nvPr/>
        </p:nvSpPr>
        <p:spPr>
          <a:xfrm>
            <a:off x="640080" y="6126480"/>
            <a:ext cx="127980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Discuss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Starter"/>
          <p:cNvSpPr/>
          <p:nvPr/>
        </p:nvSpPr>
        <p:spPr>
          <a:xfrm>
            <a:off x="2148840" y="6126480"/>
            <a:ext cx="9372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i="1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You can start: “___ was the most consistent, because his MAD is ___.”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1" dur="indefinite" restart="never" nodeType="tmRoot">
          <p:childTnLst>
            <p:seq>
              <p:cTn id="392" dur="indefinite" nodeType="mainSeq">
                <p:childTnLst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INTERPRETING MAD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Making sense of MAD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64" name="Evidence table"/>
          <p:cNvGraphicFramePr/>
          <p:nvPr/>
        </p:nvGraphicFramePr>
        <p:xfrm>
          <a:off x="640080" y="1481400"/>
          <a:ext cx="10881000" cy="1463040"/>
        </p:xfrm>
        <a:graphic>
          <a:graphicData uri="http://schemas.openxmlformats.org/drawingml/2006/table">
            <a:tbl>
              <a:tblPr/>
              <a:tblGrid>
                <a:gridCol w="1463040"/>
                <a:gridCol w="4480560"/>
                <a:gridCol w="1463040"/>
                <a:gridCol w="1463040"/>
                <a:gridCol w="2011680"/>
              </a:tblGrid>
              <a:tr h="3657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Striker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Goals each month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Mean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Range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MAD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1E2C4F"/>
                    </a:solidFill>
                  </a:tcPr>
                </a:tc>
              </a:tr>
              <a:tr h="36576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Đức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4F1E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4, 4, 4, 4, 4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0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  <a:tr h="36576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Hùng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BEAE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6, 8, 2, 0, 4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2.4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  <a:tr h="36576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Tâm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DF0D5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8, 0, 0, 8, 4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4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8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u="none" strike="noStrike">
                          <a:solidFill>
                            <a:srgbClr val="1E2C4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3.2</a:t>
                      </a:r>
                      <a:endParaRPr lang="en-US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D9DCE2"/>
                      </a:solidFill>
                      <a:prstDash val="solid"/>
                    </a:lnL>
                    <a:lnR w="12240">
                      <a:solidFill>
                        <a:srgbClr val="D9DCE2"/>
                      </a:solidFill>
                      <a:prstDash val="solid"/>
                    </a:lnR>
                    <a:lnT w="12240">
                      <a:solidFill>
                        <a:srgbClr val="D9DCE2"/>
                      </a:solidFill>
                      <a:prstDash val="solid"/>
                    </a:lnT>
                    <a:lnB w="12240">
                      <a:solidFill>
                        <a:srgbClr val="D9DCE2"/>
                      </a:solidFill>
                      <a:prstDash val="solid"/>
                    </a:lnB>
                    <a:solidFill>
                      <a:srgbClr val="EEF1F6"/>
                    </a:solidFill>
                  </a:tcPr>
                </a:tc>
              </a:tr>
            </a:tbl>
          </a:graphicData>
        </a:graphic>
      </p:graphicFrame>
      <p:sp>
        <p:nvSpPr>
          <p:cNvPr id="365" name="Shape 3"/>
          <p:cNvSpPr/>
          <p:nvPr/>
        </p:nvSpPr>
        <p:spPr>
          <a:xfrm>
            <a:off x="640080" y="3063240"/>
            <a:ext cx="10881000" cy="123408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4"/>
          <p:cNvSpPr/>
          <p:nvPr/>
        </p:nvSpPr>
        <p:spPr>
          <a:xfrm>
            <a:off x="960120" y="3154680"/>
            <a:ext cx="102409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5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Tâm and Hùng have the same mean and the same range. Why is Tâm's MAD higher?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5"/>
          <p:cNvSpPr/>
          <p:nvPr/>
        </p:nvSpPr>
        <p:spPr>
          <a:xfrm>
            <a:off x="960120" y="3657600"/>
            <a:ext cx="10240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Use the numbers in the table. Think alone first. Then discuss with your partner.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Shape 6"/>
          <p:cNvSpPr/>
          <p:nvPr/>
        </p:nvSpPr>
        <p:spPr>
          <a:xfrm>
            <a:off x="640080" y="4434840"/>
            <a:ext cx="10881000" cy="13255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7"/>
          <p:cNvSpPr/>
          <p:nvPr/>
        </p:nvSpPr>
        <p:spPr>
          <a:xfrm>
            <a:off x="960120" y="449892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Why does MAD use |x − mean|, not x − mean?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8"/>
          <p:cNvSpPr/>
          <p:nvPr/>
        </p:nvSpPr>
        <p:spPr>
          <a:xfrm>
            <a:off x="960120" y="4983480"/>
            <a:ext cx="102409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475569"/>
                </a:solidFill>
                <a:effectLst/>
                <a:uFillTx/>
                <a:latin typeface="Calibri"/>
                <a:ea typeface="Calibri"/>
              </a:rPr>
              <a:t>Hùng's deviations (x − mean):  +2, +4, −2, −4, 0.  What do these deviations add up to? What would their average be?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9"/>
          <p:cNvSpPr/>
          <p:nvPr/>
        </p:nvSpPr>
        <p:spPr>
          <a:xfrm>
            <a:off x="640080" y="5897880"/>
            <a:ext cx="10881000" cy="639720"/>
          </a:xfrm>
          <a:prstGeom prst="roundRect">
            <a:avLst>
              <a:gd name="adj" fmla="val 9412"/>
            </a:avLst>
          </a:prstGeom>
          <a:solidFill>
            <a:srgbClr val="1E2C4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10"/>
          <p:cNvSpPr/>
          <p:nvPr/>
        </p:nvSpPr>
        <p:spPr>
          <a:xfrm>
            <a:off x="640080" y="5897880"/>
            <a:ext cx="108810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In one sentence: what does MAD tell you about Hùng and Đức that the mean alone cannot?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1" dur="indefinite" restart="never" nodeType="tmRoot">
          <p:childTnLst>
            <p:seq>
              <p:cTn id="402" dur="indefinite" nodeType="mainSeq">
                <p:childTnLst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4 · INTERPRETING MAD · YOUR CHOICE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What does the MAD tell you?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Instruction"/>
          <p:cNvSpPr/>
          <p:nvPr/>
        </p:nvSpPr>
        <p:spPr>
          <a:xfrm>
            <a:off x="640080" y="1508760"/>
            <a:ext cx="10881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Pick one card with your partner. </a:t>
            </a: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Discuss it, then write 1 or 2 sentences that use the MAD.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Card A"/>
          <p:cNvSpPr/>
          <p:nvPr/>
        </p:nvSpPr>
        <p:spPr>
          <a:xfrm>
            <a:off x="640080" y="2103120"/>
            <a:ext cx="3474360" cy="3840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Card head A"/>
          <p:cNvSpPr/>
          <p:nvPr/>
        </p:nvSpPr>
        <p:spPr>
          <a:xfrm>
            <a:off x="640080" y="2103120"/>
            <a:ext cx="3474360" cy="529920"/>
          </a:xfrm>
          <a:prstGeom prst="roundRect">
            <a:avLst>
              <a:gd name="adj" fmla="val 10667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" name="Card head base A"/>
          <p:cNvSpPr/>
          <p:nvPr/>
        </p:nvSpPr>
        <p:spPr>
          <a:xfrm>
            <a:off x="640080" y="2359080"/>
            <a:ext cx="3474360" cy="273960"/>
          </a:xfrm>
          <a:prstGeom prst="rect">
            <a:avLst/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9" name="Card title A"/>
          <p:cNvSpPr/>
          <p:nvPr/>
        </p:nvSpPr>
        <p:spPr>
          <a:xfrm>
            <a:off x="868680" y="2103120"/>
            <a:ext cx="30171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A · ⚽ Football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Data A"/>
          <p:cNvSpPr/>
          <p:nvPr/>
        </p:nvSpPr>
        <p:spPr>
          <a:xfrm>
            <a:off x="868680" y="2743200"/>
            <a:ext cx="301716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Khánh: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5, 4, 5, 6, 5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mean 5  ·  MAD 0.4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Sơn: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9, 1, 2, 8, 5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mean 5  ·  MAD 2.8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Prompt A"/>
          <p:cNvSpPr/>
          <p:nvPr/>
        </p:nvSpPr>
        <p:spPr>
          <a:xfrm>
            <a:off x="868680" y="4251960"/>
            <a:ext cx="301716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What does each MAD tell you about these five months? What tradeoff do you see? What else would you want to know before choosing a striker?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Card B"/>
          <p:cNvSpPr/>
          <p:nvPr/>
        </p:nvSpPr>
        <p:spPr>
          <a:xfrm>
            <a:off x="4343400" y="2103120"/>
            <a:ext cx="3474360" cy="3840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Card head B"/>
          <p:cNvSpPr/>
          <p:nvPr/>
        </p:nvSpPr>
        <p:spPr>
          <a:xfrm>
            <a:off x="4343400" y="2103120"/>
            <a:ext cx="3474360" cy="529920"/>
          </a:xfrm>
          <a:prstGeom prst="roundRect">
            <a:avLst>
              <a:gd name="adj" fmla="val 10667"/>
            </a:avLst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" name="Card head base B"/>
          <p:cNvSpPr/>
          <p:nvPr/>
        </p:nvSpPr>
        <p:spPr>
          <a:xfrm>
            <a:off x="4343400" y="2359080"/>
            <a:ext cx="3474360" cy="273960"/>
          </a:xfrm>
          <a:prstGeom prst="rect">
            <a:avLst/>
          </a:prstGeom>
          <a:solidFill>
            <a:srgbClr val="12917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" name="Card title B"/>
          <p:cNvSpPr/>
          <p:nvPr/>
        </p:nvSpPr>
        <p:spPr>
          <a:xfrm>
            <a:off x="4572000" y="2103120"/>
            <a:ext cx="30171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B · 🎮 Free Fire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Data B"/>
          <p:cNvSpPr/>
          <p:nvPr/>
        </p:nvSpPr>
        <p:spPr>
          <a:xfrm>
            <a:off x="4572000" y="2743200"/>
            <a:ext cx="301716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Vy: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4, 5, 3, 4, 4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mean 4  ·  MAD 0.4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Khoa: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9, 0, 1, 8, 2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mean 4  ·  MAD 3.6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Prompt B"/>
          <p:cNvSpPr/>
          <p:nvPr/>
        </p:nvSpPr>
        <p:spPr>
          <a:xfrm>
            <a:off x="4572000" y="4251960"/>
            <a:ext cx="301716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Both players average 4 kills per match. What does the MAD tell you about their matches? What tradeoff do you see? What else would you want to know?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Card D"/>
          <p:cNvSpPr/>
          <p:nvPr/>
        </p:nvSpPr>
        <p:spPr>
          <a:xfrm>
            <a:off x="8046720" y="2103120"/>
            <a:ext cx="3474360" cy="3840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Card head D"/>
          <p:cNvSpPr/>
          <p:nvPr/>
        </p:nvSpPr>
        <p:spPr>
          <a:xfrm>
            <a:off x="8046720" y="2103120"/>
            <a:ext cx="3474360" cy="529920"/>
          </a:xfrm>
          <a:prstGeom prst="roundRect">
            <a:avLst>
              <a:gd name="adj" fmla="val 10667"/>
            </a:avLst>
          </a:prstGeom>
          <a:solidFill>
            <a:srgbClr val="1E2C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" name="Card head base D"/>
          <p:cNvSpPr/>
          <p:nvPr/>
        </p:nvSpPr>
        <p:spPr>
          <a:xfrm>
            <a:off x="8046720" y="2359080"/>
            <a:ext cx="3474360" cy="273960"/>
          </a:xfrm>
          <a:prstGeom prst="rect">
            <a:avLst/>
          </a:prstGeom>
          <a:solidFill>
            <a:srgbClr val="1E2C4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" name="Card title D"/>
          <p:cNvSpPr/>
          <p:nvPr/>
        </p:nvSpPr>
        <p:spPr>
          <a:xfrm>
            <a:off x="8275320" y="2103120"/>
            <a:ext cx="30171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D · Is a low MAD always good?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Data D"/>
          <p:cNvSpPr/>
          <p:nvPr/>
        </p:nvSpPr>
        <p:spPr>
          <a:xfrm>
            <a:off x="8275320" y="2743200"/>
            <a:ext cx="301716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Đức: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4, 4, 4, 4, 4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mean 4  ·  MAD 0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Another striker:  </a:t>
            </a:r>
            <a:r>
              <a:rPr lang="en-US" sz="14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0, 0, 0, 0, 0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mean 0  ·  MAD 0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Prompt D"/>
          <p:cNvSpPr/>
          <p:nvPr/>
        </p:nvSpPr>
        <p:spPr>
          <a:xfrm>
            <a:off x="8275320" y="4251960"/>
            <a:ext cx="301716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Both players have MAD = 0. Does that mean they are equally good? What does MAD tell you, and what does it not tell you?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Chip Discuss"/>
          <p:cNvSpPr/>
          <p:nvPr/>
        </p:nvSpPr>
        <p:spPr>
          <a:xfrm>
            <a:off x="640080" y="6126480"/>
            <a:ext cx="1279800" cy="383760"/>
          </a:xfrm>
          <a:prstGeom prst="roundRect">
            <a:avLst>
              <a:gd name="adj" fmla="val 50000"/>
            </a:avLst>
          </a:prstGeom>
          <a:solidFill>
            <a:srgbClr val="E155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Discuss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ext 0"/>
          <p:cNvSpPr/>
          <p:nvPr/>
        </p:nvSpPr>
        <p:spPr>
          <a:xfrm>
            <a:off x="640080" y="384120"/>
            <a:ext cx="10908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pc="300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5 · THE CALLBACK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1"/>
          <p:cNvSpPr/>
          <p:nvPr/>
        </p:nvSpPr>
        <p:spPr>
          <a:xfrm>
            <a:off x="640080" y="676800"/>
            <a:ext cx="109083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Hùng or Đức: the same choice now?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2"/>
          <p:cNvSpPr/>
          <p:nvPr/>
        </p:nvSpPr>
        <p:spPr>
          <a:xfrm>
            <a:off x="640080" y="1737360"/>
            <a:ext cx="10881000" cy="132552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3"/>
          <p:cNvSpPr/>
          <p:nvPr/>
        </p:nvSpPr>
        <p:spPr>
          <a:xfrm>
            <a:off x="960120" y="1737360"/>
            <a:ext cx="1024092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At the start, </a:t>
            </a: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you chose Hùng or Đức from their goals alone. Find what you wrote.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4"/>
          <p:cNvSpPr/>
          <p:nvPr/>
        </p:nvSpPr>
        <p:spPr>
          <a:xfrm>
            <a:off x="640080" y="3246120"/>
            <a:ext cx="10881000" cy="1325520"/>
          </a:xfrm>
          <a:prstGeom prst="roundRect">
            <a:avLst>
              <a:gd name="adj" fmla="val 5517"/>
            </a:avLst>
          </a:prstGeom>
          <a:solidFill>
            <a:srgbClr val="EEF1F6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5"/>
          <p:cNvSpPr/>
          <p:nvPr/>
        </p:nvSpPr>
        <p:spPr>
          <a:xfrm>
            <a:off x="960120" y="3246120"/>
            <a:ext cx="1024092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Now you know:     </a:t>
            </a:r>
            <a:r>
              <a:rPr lang="en-US" sz="1600" b="1" u="none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Hùng</a:t>
            </a: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: mean 4, MAD 2.4        ·        </a:t>
            </a:r>
            <a:r>
              <a:rPr lang="en-US" sz="1600" b="1" u="none" strike="noStrike">
                <a:solidFill>
                  <a:srgbClr val="12917C"/>
                </a:solidFill>
                <a:effectLst/>
                <a:uFillTx/>
                <a:latin typeface="Calibri"/>
                <a:ea typeface="Calibri"/>
              </a:rPr>
              <a:t>Đức</a:t>
            </a: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: mean 4, MAD 0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6"/>
          <p:cNvSpPr/>
          <p:nvPr/>
        </p:nvSpPr>
        <p:spPr>
          <a:xfrm>
            <a:off x="640080" y="4754880"/>
            <a:ext cx="10881000" cy="1325520"/>
          </a:xfrm>
          <a:prstGeom prst="roundRect">
            <a:avLst>
              <a:gd name="adj" fmla="val 5517"/>
            </a:avLst>
          </a:prstGeom>
          <a:solidFill>
            <a:srgbClr val="1E2C4F"/>
          </a:solidFill>
          <a:ln w="0">
            <a:noFill/>
          </a:ln>
          <a:effectLst>
            <a:outerShdw algn="bl" blurRad="114480" dir="5400000" dist="38160" kx="0" ky="0" rotWithShape="0" sx="100000" sy="100000">
              <a:srgbClr val="9AA3B0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7"/>
          <p:cNvSpPr/>
          <p:nvPr/>
        </p:nvSpPr>
        <p:spPr>
          <a:xfrm>
            <a:off x="960120" y="4754880"/>
            <a:ext cx="1024092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400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rgbClr val="E8A317"/>
                </a:solidFill>
                <a:effectLst/>
                <a:uFillTx/>
                <a:latin typeface="Calibri"/>
                <a:ea typeface="Calibri"/>
              </a:rPr>
              <a:t>Would you make the same choice now? Use the statistics to explain.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Write one sentence on your own. Then discuss with your partner.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Chip Discuss"/>
          <p:cNvSpPr/>
          <p:nvPr/>
        </p:nvSpPr>
        <p:spPr>
          <a:xfrm>
            <a:off x="640080" y="6217920"/>
            <a:ext cx="1279800" cy="383760"/>
          </a:xfrm>
          <a:prstGeom prst="roundRect">
            <a:avLst>
              <a:gd name="adj" fmla="val 50000"/>
            </a:avLst>
          </a:prstGeom>
          <a:solidFill>
            <a:srgbClr val="E8A3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Discuss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7" dur="indefinite" restart="never" nodeType="tmRoot">
          <p:childTnLst>
            <p:seq>
              <p:cTn id="418" dur="indefinite" nodeType="mainSeq">
                <p:childTnLst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 0"/>
          <p:cNvSpPr/>
          <p:nvPr/>
        </p:nvSpPr>
        <p:spPr>
          <a:xfrm>
            <a:off x="548640" y="34740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pc="201" strike="noStrike">
                <a:solidFill>
                  <a:srgbClr val="E1553B"/>
                </a:solidFill>
                <a:effectLst/>
                <a:uFillTx/>
                <a:latin typeface="Calibri"/>
                <a:ea typeface="Calibri"/>
              </a:rPr>
              <a:t>STAGE 6 · FULL TIME · THE CORE LESSON ENDS HERE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1"/>
          <p:cNvSpPr/>
          <p:nvPr/>
        </p:nvSpPr>
        <p:spPr>
          <a:xfrm>
            <a:off x="548640" y="658440"/>
            <a:ext cx="110638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1E2C4F"/>
                </a:solidFill>
                <a:effectLst/>
                <a:uFillTx/>
                <a:latin typeface="Cambria"/>
                <a:ea typeface="Cambria"/>
              </a:rPr>
              <a:t>Exit slip: every scout signs their name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2"/>
          <p:cNvSpPr/>
          <p:nvPr/>
        </p:nvSpPr>
        <p:spPr>
          <a:xfrm>
            <a:off x="548640" y="1417320"/>
            <a:ext cx="10789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Complete the exit slip on your own.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3"/>
          <p:cNvSpPr/>
          <p:nvPr/>
        </p:nvSpPr>
        <p:spPr>
          <a:xfrm>
            <a:off x="548640" y="2057400"/>
            <a:ext cx="11063880" cy="320004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0">
            <a:noFill/>
          </a:ln>
          <a:effectLst>
            <a:outerShdw algn="bl" blurRad="101520" dir="5400000" dist="25560" kx="0" ky="0" rotWithShape="0" sx="100000" sy="100000">
              <a:srgbClr val="1E2C4F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4"/>
          <p:cNvSpPr/>
          <p:nvPr/>
        </p:nvSpPr>
        <p:spPr>
          <a:xfrm>
            <a:off x="914400" y="2377440"/>
            <a:ext cx="1033236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r>
              <a:rPr lang="en-US" sz="16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1   </a:t>
            </a:r>
            <a:r>
              <a:rPr lang="en-US" sz="16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Find the mean and the MAD of a new striker's goals.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6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2   </a:t>
            </a:r>
            <a:r>
              <a:rPr lang="en-US" sz="16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Say what the MAD tells you about his goals.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6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3   </a:t>
            </a:r>
            <a:r>
              <a:rPr lang="en-US" sz="16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Say why the mean is not enough to compare two strikers.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6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4   </a:t>
            </a:r>
            <a:r>
              <a:rPr lang="en-US" sz="16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Use the mean and the MAD to choose a striker.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5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1650" b="1" u="none" strike="noStrike">
                <a:solidFill>
                  <a:srgbClr val="1E2C4F"/>
                </a:solidFill>
                <a:effectLst/>
                <a:uFillTx/>
                <a:latin typeface="Calibri"/>
                <a:ea typeface="Calibri"/>
              </a:rPr>
              <a:t>5   </a:t>
            </a:r>
            <a:r>
              <a:rPr lang="en-US" sz="1650" b="0" u="none" strike="noStrike">
                <a:solidFill>
                  <a:srgbClr val="374151"/>
                </a:solidFill>
                <a:effectLst/>
                <a:uFillTx/>
                <a:latin typeface="Calibri"/>
                <a:ea typeface="Calibri"/>
              </a:rPr>
              <a:t>Optional: give one reason to be careful with only five months of data.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5"/>
          <p:cNvSpPr/>
          <p:nvPr/>
        </p:nvSpPr>
        <p:spPr>
          <a:xfrm>
            <a:off x="548640" y="5532120"/>
            <a:ext cx="10789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9AA3B0"/>
                </a:solidFill>
                <a:effectLst/>
                <a:uFillTx/>
                <a:latin typeface="Calibri"/>
                <a:ea typeface="Calibri"/>
              </a:rPr>
              <a:t>Hand it in at the door.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LibreOffice/26.2.6.3$Linux_X86_64 LibreOffice_project/620$Build-3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2026-07-16T06:51:04Z</dcterms:created>
  <dc:creator>Noah Libby-Haines</dc:creator>
  <dc:description/>
  <dc:language>en-US</dc:language>
  <cp:lastModifiedBy/>
  <dcterms:modified xsi:type="dcterms:W3CDTF">2026-10-20T14:02:18Z</dcterms:modified>
  <cp:revision>3</cp:revision>
  <dc:subject>PptxGenJS Presentation</dc:subject>
  <dc:title>The Scout's Contract - Measures of Center and Spread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Notes">
    <vt:i4>0</vt:i4>
  </property>
  <property fmtid="{D5CDD505-2E9C-101B-9397-08002B2CF9AE}" pid="4" name="PresentationFormat">
    <vt:lpwstr>On-screen Show (16:9)</vt:lpwstr>
  </property>
  <property fmtid="{D5CDD505-2E9C-101B-9397-08002B2CF9AE}" pid="5" name="Slides">
    <vt:i4>27</vt:i4>
  </property>
</Properties>
</file>